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835" r:id="rId3"/>
    <p:sldId id="532" r:id="rId4"/>
    <p:sldId id="818" r:id="rId5"/>
    <p:sldId id="832" r:id="rId6"/>
    <p:sldId id="375" r:id="rId7"/>
    <p:sldId id="377" r:id="rId8"/>
    <p:sldId id="261" r:id="rId9"/>
    <p:sldId id="262" r:id="rId10"/>
    <p:sldId id="263" r:id="rId11"/>
    <p:sldId id="264" r:id="rId12"/>
    <p:sldId id="265" r:id="rId13"/>
    <p:sldId id="538" r:id="rId14"/>
    <p:sldId id="541" r:id="rId15"/>
    <p:sldId id="539" r:id="rId16"/>
    <p:sldId id="540" r:id="rId17"/>
    <p:sldId id="385" r:id="rId18"/>
    <p:sldId id="386" r:id="rId19"/>
    <p:sldId id="387" r:id="rId20"/>
    <p:sldId id="388" r:id="rId21"/>
    <p:sldId id="825" r:id="rId22"/>
    <p:sldId id="824" r:id="rId23"/>
    <p:sldId id="823" r:id="rId24"/>
    <p:sldId id="267" r:id="rId25"/>
    <p:sldId id="827" r:id="rId26"/>
    <p:sldId id="735" r:id="rId27"/>
    <p:sldId id="797" r:id="rId28"/>
    <p:sldId id="798" r:id="rId29"/>
    <p:sldId id="830" r:id="rId30"/>
    <p:sldId id="755" r:id="rId31"/>
    <p:sldId id="738" r:id="rId32"/>
    <p:sldId id="739" r:id="rId33"/>
    <p:sldId id="799" r:id="rId34"/>
    <p:sldId id="757" r:id="rId35"/>
    <p:sldId id="740" r:id="rId36"/>
    <p:sldId id="800" r:id="rId37"/>
    <p:sldId id="833" r:id="rId38"/>
    <p:sldId id="801" r:id="rId39"/>
    <p:sldId id="760" r:id="rId40"/>
    <p:sldId id="761" r:id="rId41"/>
    <p:sldId id="762" r:id="rId42"/>
    <p:sldId id="763" r:id="rId43"/>
    <p:sldId id="802" r:id="rId44"/>
    <p:sldId id="268" r:id="rId45"/>
    <p:sldId id="270" r:id="rId46"/>
    <p:sldId id="834" r:id="rId47"/>
    <p:sldId id="795" r:id="rId48"/>
    <p:sldId id="425" r:id="rId49"/>
    <p:sldId id="756" r:id="rId50"/>
    <p:sldId id="424" r:id="rId51"/>
    <p:sldId id="759" r:id="rId52"/>
    <p:sldId id="758" r:id="rId53"/>
    <p:sldId id="439" r:id="rId54"/>
    <p:sldId id="433" r:id="rId55"/>
    <p:sldId id="432" r:id="rId56"/>
    <p:sldId id="429" r:id="rId57"/>
    <p:sldId id="391" r:id="rId58"/>
    <p:sldId id="447" r:id="rId59"/>
    <p:sldId id="257" r:id="rId60"/>
    <p:sldId id="259" r:id="rId61"/>
    <p:sldId id="764" r:id="rId62"/>
    <p:sldId id="460" r:id="rId63"/>
    <p:sldId id="466" r:id="rId64"/>
    <p:sldId id="461" r:id="rId65"/>
    <p:sldId id="368" r:id="rId66"/>
    <p:sldId id="370" r:id="rId67"/>
    <p:sldId id="794" r:id="rId68"/>
    <p:sldId id="766" r:id="rId69"/>
    <p:sldId id="831" r:id="rId70"/>
    <p:sldId id="790" r:id="rId71"/>
    <p:sldId id="767" r:id="rId72"/>
    <p:sldId id="768" r:id="rId73"/>
    <p:sldId id="770" r:id="rId74"/>
    <p:sldId id="771" r:id="rId75"/>
    <p:sldId id="772" r:id="rId76"/>
    <p:sldId id="773" r:id="rId77"/>
    <p:sldId id="791" r:id="rId78"/>
    <p:sldId id="774" r:id="rId79"/>
    <p:sldId id="775" r:id="rId80"/>
    <p:sldId id="776" r:id="rId81"/>
    <p:sldId id="792" r:id="rId82"/>
    <p:sldId id="793" r:id="rId83"/>
    <p:sldId id="777" r:id="rId84"/>
    <p:sldId id="299" r:id="rId85"/>
    <p:sldId id="778" r:id="rId86"/>
    <p:sldId id="779" r:id="rId87"/>
    <p:sldId id="780" r:id="rId88"/>
    <p:sldId id="781" r:id="rId89"/>
    <p:sldId id="782" r:id="rId90"/>
    <p:sldId id="783" r:id="rId91"/>
    <p:sldId id="784" r:id="rId92"/>
    <p:sldId id="785" r:id="rId93"/>
    <p:sldId id="786" r:id="rId94"/>
    <p:sldId id="787" r:id="rId95"/>
    <p:sldId id="323" r:id="rId96"/>
    <p:sldId id="736" r:id="rId97"/>
    <p:sldId id="737" r:id="rId98"/>
    <p:sldId id="361" r:id="rId99"/>
    <p:sldId id="449" r:id="rId100"/>
    <p:sldId id="347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, Keith [COMP]" initials="CK[" lastIdx="1" clrIdx="0">
    <p:extLst>
      <p:ext uri="{19B8F6BF-5375-455C-9EA6-DF929625EA0E}">
        <p15:presenceInfo xmlns:p15="http://schemas.microsoft.com/office/powerpoint/2012/main" userId="S-1-5-21-2167641406-2097084130-2755097673-73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07" autoAdjust="0"/>
  </p:normalViewPr>
  <p:slideViewPr>
    <p:cSldViewPr snapToGrid="0">
      <p:cViewPr varScale="1">
        <p:scale>
          <a:sx n="62" d="100"/>
          <a:sy n="62" d="100"/>
        </p:scale>
        <p:origin x="160" y="56"/>
      </p:cViewPr>
      <p:guideLst/>
    </p:cSldViewPr>
  </p:slideViewPr>
  <p:outlineViewPr>
    <p:cViewPr>
      <p:scale>
        <a:sx n="33" d="100"/>
        <a:sy n="33" d="100"/>
      </p:scale>
      <p:origin x="0" y="-2098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0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CA758-3ECD-4CF8-AE8A-F80FEB995944}" type="datetime1">
              <a:rPr lang="en-US" smtClean="0"/>
              <a:t>1/13/2020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C1455-7376-4AF7-A7D9-49875329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47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4D67A-D3C1-49B0-85A2-4632D3D91E25}" type="datetime1">
              <a:rPr lang="en-US" smtClean="0"/>
              <a:t>1/13/2020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61DF9-EE44-44D6-AE2C-ED3811F7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014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A03D39EB-8763-4E17-B157-D72E8EF1C362}" type="slidenum">
              <a:rPr lang="he-IL" altLang="en-US" smtClean="0"/>
              <a:pPr algn="l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8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E8B01A37-5CA8-44E7-B238-98A729DE6987}" type="slidenum">
              <a:rPr lang="he-IL" altLang="en-US" smtClean="0"/>
              <a:pPr algn="l"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99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page,</a:t>
            </a:r>
            <a:r>
              <a:rPr lang="en-US" altLang="zh-CN" baseline="0" dirty="0"/>
              <a:t> a simple scenario of FSG algorithm is shown:</a:t>
            </a:r>
          </a:p>
          <a:p>
            <a:pPr marL="233287" indent="-233287">
              <a:buAutoNum type="arabicPeriod"/>
            </a:pPr>
            <a:r>
              <a:rPr lang="en-US" altLang="zh-CN" baseline="0" dirty="0"/>
              <a:t>All the frequent 1-sub-graphs and 2-sub-graphs are identified in the set of graph transactions.</a:t>
            </a:r>
          </a:p>
          <a:p>
            <a:pPr marL="233287" indent="-233287">
              <a:buAutoNum type="arabicPeriod"/>
            </a:pPr>
            <a:r>
              <a:rPr lang="en-US" altLang="zh-CN" baseline="0" dirty="0"/>
              <a:t>Based on the frequent sub-graphs identified in the first step. A set of candidates of 3-sub-graphs are generated. For example, the leftmost 3-sub-graph is generated by joining the second 1-subgraph and first 2-subgraph. The third 3-candidate can be generated by joining 1</a:t>
            </a:r>
            <a:r>
              <a:rPr lang="en-US" altLang="zh-CN" baseline="30000" dirty="0"/>
              <a:t>st</a:t>
            </a:r>
            <a:r>
              <a:rPr lang="en-US" altLang="zh-CN" baseline="0" dirty="0"/>
              <a:t> 1-sub-graph and 1</a:t>
            </a:r>
            <a:r>
              <a:rPr lang="en-US" altLang="zh-CN" baseline="30000" dirty="0"/>
              <a:t>st</a:t>
            </a:r>
            <a:r>
              <a:rPr lang="en-US" altLang="zh-CN" baseline="0" dirty="0"/>
              <a:t> 2-subgraph, etc.</a:t>
            </a:r>
          </a:p>
          <a:p>
            <a:pPr marL="233287" indent="-233287">
              <a:buAutoNum type="arabicPeriod"/>
            </a:pPr>
            <a:r>
              <a:rPr lang="en-US" altLang="zh-CN" baseline="0" dirty="0"/>
              <a:t>All the 3-candidates will be check whether or not they satisfy the </a:t>
            </a:r>
            <a:r>
              <a:rPr lang="en-US" altLang="zh-CN" baseline="0" dirty="0" err="1"/>
              <a:t>MinSup</a:t>
            </a:r>
            <a:r>
              <a:rPr lang="en-US" altLang="zh-CN" baseline="0" dirty="0"/>
              <a:t> and those sub-graphs whose frequency is lower than </a:t>
            </a:r>
            <a:r>
              <a:rPr lang="en-US" altLang="zh-CN" baseline="0" dirty="0" err="1"/>
              <a:t>MinSup</a:t>
            </a:r>
            <a:r>
              <a:rPr lang="en-US" altLang="zh-CN" baseline="0" dirty="0"/>
              <a:t> are excluded from the candidate set. As a result, the set of 3-subgraphs are made up of the left 3-candidates.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B3EF9-A3F7-4D88-A218-191CABE0C4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8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6176BFAC-044E-4C93-9D20-9F31A52DD5C7}" type="slidenum">
              <a:rPr lang="he-IL" altLang="en-US" smtClean="0"/>
              <a:pPr algn="l"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10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Discovered by MCL</a:t>
            </a:r>
            <a:r>
              <a:rPr lang="en-US" baseline="0" dirty="0"/>
              <a:t> from </a:t>
            </a:r>
            <a:r>
              <a:rPr lang="en-US" baseline="0" dirty="0" err="1"/>
              <a:t>krogan</a:t>
            </a:r>
            <a:r>
              <a:rPr lang="en-US" baseline="0" dirty="0"/>
              <a:t> data set  (#45)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E7EDB-D712-4D0D-AC1E-688575A698C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magnitude of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γ</a:t>
            </a:r>
            <a:r>
              <a:rPr lang="en-US" sz="1200" i="1" kern="1200" baseline="-25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ij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calculated for each interaction and they are indicated using different line styles as shown in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2. The solid line refers to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γ</a:t>
            </a:r>
            <a:r>
              <a:rPr lang="en-US" sz="1200" i="1" kern="1200" baseline="-25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ij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≥1.96, and the dotted line refers to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γ</a:t>
            </a:r>
            <a:r>
              <a:rPr lang="en-US" sz="1200" i="1" kern="1200" baseline="-25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ij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&lt;1.96.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value of |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γ</a:t>
            </a:r>
            <a:r>
              <a:rPr lang="en-US" sz="1200" i="1" kern="1200" baseline="-25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ij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≥1.96, we can conclude that the protein functions performed between the vertices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i="1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i="1" kern="1200" baseline="-25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significantly interdependent. Otherwise, they are not. The interactions,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200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P43535 Q02260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200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P36048 P32639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200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Q00362 Q04377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that have low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γ</a:t>
            </a:r>
            <a:r>
              <a:rPr lang="en-US" sz="1200" i="1" kern="1200" baseline="-25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ij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sub-network, will be filtered and the remaining graph is shown in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2(b).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E7EDB-D712-4D0D-AC1E-688575A698C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dirty="0"/>
              <a:t>The magnitude of  </a:t>
            </a:r>
            <a:r>
              <a:rPr lang="en-US" sz="1200" dirty="0"/>
              <a:t>TS reflects significance of functional interaction.</a:t>
            </a:r>
            <a:endParaRPr lang="en-GB" sz="1200" dirty="0"/>
          </a:p>
          <a:p>
            <a:r>
              <a:rPr lang="en-GB" sz="1200" dirty="0"/>
              <a:t>TS approximates N(</a:t>
            </a:r>
            <a:r>
              <a:rPr lang="en-GB" sz="1200" dirty="0">
                <a:latin typeface="Times New Roman" pitchFamily="18" charset="0"/>
                <a:cs typeface="Times New Roman" pitchFamily="18" charset="0"/>
              </a:rPr>
              <a:t>0.1</a:t>
            </a:r>
            <a:r>
              <a:rPr lang="en-GB" sz="1200" dirty="0"/>
              <a:t>).</a:t>
            </a:r>
          </a:p>
          <a:p>
            <a:r>
              <a:rPr lang="en-GB" sz="1200" dirty="0"/>
              <a:t>If |</a:t>
            </a:r>
            <a:r>
              <a:rPr lang="en-US" sz="1200" dirty="0"/>
              <a:t>TS</a:t>
            </a:r>
            <a:r>
              <a:rPr lang="en-GB" sz="1200" dirty="0"/>
              <a:t>|</a:t>
            </a:r>
            <a:r>
              <a:rPr lang="en-US" sz="1200" dirty="0"/>
              <a:t> ≥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1.96</a:t>
            </a:r>
            <a:r>
              <a:rPr lang="en-US" sz="1200" dirty="0"/>
              <a:t>, interaction between </a:t>
            </a:r>
            <a:r>
              <a:rPr lang="en-US" sz="1200" i="1" dirty="0" err="1"/>
              <a:t>f</a:t>
            </a:r>
            <a:r>
              <a:rPr lang="en-US" sz="1200" i="1" baseline="-25000" dirty="0" err="1"/>
              <a:t>i</a:t>
            </a:r>
            <a:r>
              <a:rPr lang="en-US" sz="1200" dirty="0"/>
              <a:t> and</a:t>
            </a:r>
            <a:r>
              <a:rPr lang="en-US" sz="1200" i="1" dirty="0"/>
              <a:t> </a:t>
            </a:r>
            <a:r>
              <a:rPr lang="en-US" sz="1200" i="1" dirty="0" err="1"/>
              <a:t>f</a:t>
            </a:r>
            <a:r>
              <a:rPr lang="en-US" sz="1200" i="1" baseline="-25000" dirty="0" err="1"/>
              <a:t>j</a:t>
            </a:r>
            <a:r>
              <a:rPr lang="en-US" sz="1200" i="1" dirty="0"/>
              <a:t> </a:t>
            </a:r>
            <a:r>
              <a:rPr lang="en-US" sz="1200" dirty="0"/>
              <a:t>is significant at confidence level of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95</a:t>
            </a:r>
            <a:r>
              <a:rPr lang="en-US" sz="1200" dirty="0"/>
              <a:t>%.</a:t>
            </a:r>
          </a:p>
          <a:p>
            <a:r>
              <a:rPr lang="en-US" sz="1200" dirty="0"/>
              <a:t>This interaction relationship and the proteins that perform the functions</a:t>
            </a:r>
            <a:r>
              <a:rPr lang="en-US" sz="1200" i="1" dirty="0"/>
              <a:t> </a:t>
            </a:r>
            <a:r>
              <a:rPr lang="en-US" sz="1200" i="1" dirty="0" err="1"/>
              <a:t>f</a:t>
            </a:r>
            <a:r>
              <a:rPr lang="en-US" sz="1200" i="1" baseline="-25000" dirty="0" err="1"/>
              <a:t>i</a:t>
            </a:r>
            <a:r>
              <a:rPr lang="en-US" sz="1200" dirty="0"/>
              <a:t> and</a:t>
            </a:r>
            <a:r>
              <a:rPr lang="en-US" sz="1200" i="1" dirty="0"/>
              <a:t> </a:t>
            </a:r>
            <a:r>
              <a:rPr lang="en-US" sz="1200" i="1" dirty="0" err="1"/>
              <a:t>f</a:t>
            </a:r>
            <a:r>
              <a:rPr lang="en-US" sz="1200" i="1" baseline="-25000" dirty="0" err="1"/>
              <a:t>j</a:t>
            </a:r>
            <a:r>
              <a:rPr lang="en-US" sz="1200" dirty="0"/>
              <a:t>  are likely part of a protein complex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E7EDB-D712-4D0D-AC1E-688575A698C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263B7C-F999-4108-A9AB-E1AD542A997F}" type="slidenum">
              <a:rPr lang="ko-KR" altLang="en-US"/>
              <a:pPr/>
              <a:t>99</a:t>
            </a:fld>
            <a:endParaRPr lang="en-US" altLang="ko-KR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굴림" pitchFamily="50" charset="-127"/>
              </a:rPr>
              <a:t>Many real world systems can be represented as networks including biological networks.</a:t>
            </a:r>
          </a:p>
          <a:p>
            <a:endParaRPr lang="ko-KR" altLang="en-US" dirty="0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sz="1000" b="1" dirty="0"/>
              <a:t>Motif Discovery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Identify interesting structural motifs from interaction networks</a:t>
            </a:r>
            <a:endParaRPr lang="el-GR" sz="1000" dirty="0"/>
          </a:p>
          <a:p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1000" b="1" dirty="0"/>
              <a:t>Protein Complexes Identification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1000" dirty="0"/>
              <a:t>Develop computational algorithm to explore protein complexes</a:t>
            </a:r>
            <a:endParaRPr lang="el-GR" sz="1000" dirty="0"/>
          </a:p>
          <a:p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1000" b="1" dirty="0"/>
              <a:t>Function Prediction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1000" dirty="0"/>
              <a:t>Determine how the proteins interact with each other  and predict unknown function</a:t>
            </a:r>
            <a:endParaRPr lang="el-GR" sz="1000" dirty="0"/>
          </a:p>
          <a:p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1000" b="1" dirty="0"/>
              <a:t>Network Classification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Discover interesting patterns for classification</a:t>
            </a:r>
          </a:p>
          <a:p>
            <a:pPr>
              <a:spcBef>
                <a:spcPct val="50000"/>
              </a:spcBef>
            </a:pPr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1000" b="1" dirty="0"/>
              <a:t>Pattern filtering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Remove uninteresting structural patterns</a:t>
            </a:r>
            <a:endParaRPr lang="el-GR" sz="1000" dirty="0"/>
          </a:p>
          <a:p>
            <a:pPr>
              <a:spcBef>
                <a:spcPct val="50000"/>
              </a:spcBef>
            </a:pPr>
            <a:endParaRPr lang="el-GR" sz="1000" dirty="0"/>
          </a:p>
          <a:p>
            <a:pPr>
              <a:spcBef>
                <a:spcPct val="50000"/>
              </a:spcBef>
            </a:pPr>
            <a:r>
              <a:rPr lang="en-US" sz="1000" b="1" dirty="0"/>
              <a:t>Discovery of Class-specific patterns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Identify the structural patterns to represent a class network </a:t>
            </a:r>
            <a:endParaRPr lang="el-GR" sz="1000" dirty="0"/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E7EDB-D712-4D0D-AC1E-688575A698C8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2B76-C1A6-48CF-9618-C1C151EA7FC4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8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672-F8D5-4DF9-9AAF-3A93CBC1FD92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0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FED1-8F4E-4E32-853E-1A3A9ED6B506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49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6" y="214314"/>
            <a:ext cx="10390716" cy="1462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EC7E4-BA8C-4783-A86E-31328207676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50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4F33-38DB-4BDB-8316-30487269F1F1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0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43-9F64-4532-B78E-AB061E3AD7F2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7835B-AFEB-4AD7-8C20-90F9081AD1A8}" type="datetime1">
              <a:rPr lang="en-US" smtClean="0"/>
              <a:t>1/13/2020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4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381E-6F88-43D8-8504-48532B2276F5}" type="datetime1">
              <a:rPr lang="en-US" smtClean="0"/>
              <a:t>1/13/2020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3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E97D-00B4-4B4A-B32B-8376937DD8B6}" type="datetime1">
              <a:rPr lang="en-US" smtClean="0"/>
              <a:t>1/13/2020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8A61-E58F-4482-ADD4-F6C8A91D5383}" type="datetime1">
              <a:rPr lang="en-US" smtClean="0"/>
              <a:t>1/13/2020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65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FA83-F7B8-4D31-9A2A-3B6C659DC39B}" type="datetime1">
              <a:rPr lang="en-US" smtClean="0"/>
              <a:t>1/13/2020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1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BF-7698-42F2-8136-AE3DB6672E9C}" type="datetime1">
              <a:rPr lang="en-US" smtClean="0"/>
              <a:t>1/13/2020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8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66DEA-FD8A-440D-882E-ABFE99DAD60B}" type="datetime1">
              <a:rPr lang="en-US" smtClean="0"/>
              <a:t>1/13/2020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68036-AF75-4BDF-BDF5-3A9FA065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7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1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sfu.ca/~cenk/TALKS/genetic_cone','','Graphics/genetic_cone_over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5421" y="1122363"/>
            <a:ext cx="9996257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idden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Networked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38893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Keith C.C. Chan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W.W.M. Lam, A.L. Hu, T. He, P. Hu, Y. Huang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Hong Kong Polytechnic University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8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4FF5-402B-4895-9956-C6D5B76E1448}" type="slidenum">
              <a:rPr lang="en-US" altLang="en-US"/>
              <a:pPr/>
              <a:t>10</a:t>
            </a:fld>
            <a:endParaRPr lang="en-US" altLang="en-US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8857">
            <a:off x="1830645" y="1692297"/>
            <a:ext cx="3721560" cy="105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1637">
            <a:off x="2227281" y="3320803"/>
            <a:ext cx="3356178" cy="16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EAB358-5DE6-438D-A3C3-21F204D1B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38633">
            <a:off x="5860603" y="3886364"/>
            <a:ext cx="3855662" cy="1354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334019-1632-49F5-989B-F18430FE1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09687">
            <a:off x="5711675" y="1781931"/>
            <a:ext cx="4490291" cy="16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386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95472" y="3161884"/>
            <a:ext cx="214314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/>
              <a:t>Motif Discovery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38813" y="6162280"/>
            <a:ext cx="241937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/>
              <a:t>Pattern filtering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310581" y="4500570"/>
            <a:ext cx="215900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/>
              <a:t>Network Classification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8024826" y="3019008"/>
            <a:ext cx="217805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/>
              <a:t>Function Prediction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4095736" y="3090446"/>
            <a:ext cx="4251218" cy="2786082"/>
            <a:chOff x="2466825" y="1986759"/>
            <a:chExt cx="4251218" cy="2786082"/>
          </a:xfrm>
        </p:grpSpPr>
        <p:sp>
          <p:nvSpPr>
            <p:cNvPr id="14" name="Cloud 13"/>
            <p:cNvSpPr/>
            <p:nvPr/>
          </p:nvSpPr>
          <p:spPr>
            <a:xfrm rot="749539">
              <a:off x="2466825" y="1986759"/>
              <a:ext cx="4143404" cy="2786082"/>
            </a:xfrm>
            <a:prstGeom prst="cloud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71736" y="2786058"/>
              <a:ext cx="4146307" cy="107721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kern="10" spc="200" dirty="0">
                  <a:ln w="29210">
                    <a:solidFill>
                      <a:schemeClr val="accent3">
                        <a:tint val="10000"/>
                      </a:schemeClr>
                    </a:solidFill>
                  </a:ln>
                  <a:solidFill>
                    <a:schemeClr val="accent3">
                      <a:satMod val="200000"/>
                      <a:alpha val="50000"/>
                    </a:schemeClr>
                  </a:solidFill>
                  <a:effectLst>
                    <a:innerShdw blurRad="50800" dist="50800" dir="8100000">
                      <a:srgbClr val="7D7D7D">
                        <a:alpha val="73000"/>
                      </a:srgbClr>
                    </a:innerShdw>
                  </a:effectLst>
                  <a:latin typeface="Arial Black"/>
                </a:rPr>
                <a:t>BIOLOGICAL</a:t>
              </a:r>
            </a:p>
            <a:p>
              <a:pPr algn="ctr"/>
              <a:r>
                <a:rPr lang="en-US" sz="3200" b="1" kern="10" spc="200" dirty="0">
                  <a:ln w="29210">
                    <a:solidFill>
                      <a:schemeClr val="accent3">
                        <a:tint val="10000"/>
                      </a:schemeClr>
                    </a:solidFill>
                  </a:ln>
                  <a:solidFill>
                    <a:schemeClr val="accent3">
                      <a:satMod val="200000"/>
                      <a:alpha val="50000"/>
                    </a:schemeClr>
                  </a:solidFill>
                  <a:effectLst>
                    <a:innerShdw blurRad="50800" dist="50800" dir="8100000">
                      <a:srgbClr val="7D7D7D">
                        <a:alpha val="73000"/>
                      </a:srgbClr>
                    </a:innerShdw>
                  </a:effectLst>
                  <a:latin typeface="Arial Black"/>
                </a:rPr>
                <a:t>NETWORKS</a:t>
              </a:r>
              <a:endParaRPr lang="en-US" sz="3200" b="1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endParaRPr>
            </a:p>
          </p:txBody>
        </p:sp>
      </p:grp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452665" y="5305027"/>
            <a:ext cx="2159001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/>
              <a:t>Discovery of Class-specific patterns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738678" y="2161755"/>
            <a:ext cx="221457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/>
              <a:t>Protein Complexes Identification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024034" y="1071546"/>
            <a:ext cx="8229600" cy="510334"/>
          </a:xfrm>
        </p:spPr>
        <p:txBody>
          <a:bodyPr>
            <a:noAutofit/>
          </a:bodyPr>
          <a:lstStyle/>
          <a:p>
            <a:r>
              <a:rPr lang="en-US" sz="4000" dirty="0"/>
              <a:t>Pattern discovery in Biological networks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9B5A-0E8F-4B28-A9A5-B421B28C6A42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72C8-9BA0-4891-BF2E-70609932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Sequential Pattern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8AF1-AB91-471B-BF2B-6E94490D8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Developing algorithms to allow computers to learn without being explicitly programmed.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FDE29-F25D-4206-B268-D7F83CE3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1C075-93DA-416A-B391-75354705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78" y="2391435"/>
            <a:ext cx="6774956" cy="40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5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EF29-296D-43A0-8F98-5ECB89CE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92AE-1661-4AA2-A440-444ABB51C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FEB03-DEE7-4EA1-B440-F3878A8B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EEEF1-D142-4245-A39F-7EA8C898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6" y="160582"/>
            <a:ext cx="5992427" cy="65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E391C-94CB-41EA-8023-8A2985CF3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1045"/>
            <a:ext cx="9144000" cy="3074957"/>
          </a:xfrm>
        </p:spPr>
        <p:txBody>
          <a:bodyPr>
            <a:normAutofit/>
          </a:bodyPr>
          <a:lstStyle/>
          <a:p>
            <a:r>
              <a:rPr lang="en-US" dirty="0"/>
              <a:t>Machine Learning algorithms were used to </a:t>
            </a:r>
            <a:br>
              <a:rPr lang="en-US" dirty="0"/>
            </a:br>
            <a:r>
              <a:rPr lang="en-US" dirty="0"/>
              <a:t>discover hidden patterns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B31-810A-405E-936E-D0B54F8F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F83CA-0435-4EDC-B87B-094E17ACFD56}" type="slidenum">
              <a:rPr lang="en-HK" smtClean="0"/>
              <a:t>13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63265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72C8-9BA0-4891-BF2E-70609932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From Raw Data 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8AF1-AB91-471B-BF2B-6E94490D8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769"/>
            <a:ext cx="10515600" cy="4351338"/>
          </a:xfrm>
        </p:spPr>
        <p:txBody>
          <a:bodyPr/>
          <a:lstStyle/>
          <a:p>
            <a:r>
              <a:rPr lang="en-US" sz="3200" dirty="0"/>
              <a:t>Features vector = (rank, suit, color, face cards, ace} </a:t>
            </a:r>
          </a:p>
          <a:p>
            <a:r>
              <a:rPr lang="en-US" sz="3200" dirty="0"/>
              <a:t>Developing algorithms to allow computers to learn without being explicitly programmed.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FDE29-F25D-4206-B268-D7F83CE3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1C075-93DA-416A-B391-75354705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5041"/>
            <a:ext cx="4988719" cy="299161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8236B9-1BA3-4BF3-93B1-D56B60350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3756"/>
              </p:ext>
            </p:extLst>
          </p:nvPr>
        </p:nvGraphicFramePr>
        <p:xfrm>
          <a:off x="5336319" y="2916648"/>
          <a:ext cx="544036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708">
                  <a:extLst>
                    <a:ext uri="{9D8B030D-6E8A-4147-A177-3AD203B41FA5}">
                      <a16:colId xmlns:a16="http://schemas.microsoft.com/office/drawing/2014/main" val="803630125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1303803840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7654693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0806576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73667122"/>
                    </a:ext>
                  </a:extLst>
                </a:gridCol>
                <a:gridCol w="688183">
                  <a:extLst>
                    <a:ext uri="{9D8B030D-6E8A-4147-A177-3AD203B41FA5}">
                      <a16:colId xmlns:a16="http://schemas.microsoft.com/office/drawing/2014/main" val="1063417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suit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Face cards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Ace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6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Spade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Black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84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Diamond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471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Spade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Black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81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7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22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r>
                        <a:rPr lang="en-HK" altLang="zh-TW" dirty="0" err="1"/>
                        <a:t>lub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351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Diamond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0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HK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571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10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FDBC-ED1E-4C4B-AA4F-2F76737D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707"/>
            <a:ext cx="10692018" cy="1325563"/>
          </a:xfrm>
        </p:spPr>
        <p:txBody>
          <a:bodyPr>
            <a:normAutofit/>
          </a:bodyPr>
          <a:lstStyle/>
          <a:p>
            <a:r>
              <a:rPr lang="en-US" b="1" dirty="0"/>
              <a:t>From Raw Data to Features (Which features?)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FC82BC-A600-49AD-9D88-CE0CB4DAD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570" y="5957887"/>
            <a:ext cx="3152775" cy="581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E09B7-A178-4774-830C-6693952A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07E01-53B2-4C38-9FA7-C742D74A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7" y="1761222"/>
            <a:ext cx="9781563" cy="37257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EEFFF0-A17A-4D2E-82AC-AB2EB3786073}"/>
              </a:ext>
            </a:extLst>
          </p:cNvPr>
          <p:cNvCxnSpPr>
            <a:cxnSpLocks/>
          </p:cNvCxnSpPr>
          <p:nvPr/>
        </p:nvCxnSpPr>
        <p:spPr>
          <a:xfrm>
            <a:off x="4449452" y="6080289"/>
            <a:ext cx="5503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092BA-745C-4421-8E97-E1547D8FE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02" y="6029324"/>
            <a:ext cx="857250" cy="438150"/>
          </a:xfrm>
          <a:prstGeom prst="rect">
            <a:avLst/>
          </a:prstGeom>
        </p:spPr>
      </p:pic>
      <p:pic>
        <p:nvPicPr>
          <p:cNvPr id="3074" name="Picture 2" descr="“question mark icon”的图片搜索结果">
            <a:extLst>
              <a:ext uri="{FF2B5EF4-FFF2-40B4-BE49-F238E27FC236}">
                <a16:creationId xmlns:a16="http://schemas.microsoft.com/office/drawing/2014/main" id="{675D9F0D-28E8-4E4E-B7E6-5651903E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35" y="5376862"/>
            <a:ext cx="38412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39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318B-BD8C-4B79-B4D1-814272E6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From Raw Data to Features (Which Features?)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F38F-5CC5-4F0F-87B9-B01FAB0C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35706-7501-406A-B6B5-DAD96A2C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45A50-0FC2-4542-87B0-04234930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24" y="1825625"/>
            <a:ext cx="73903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64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F117-162E-4F4A-94F7-65358D7E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648"/>
            <a:ext cx="10445318" cy="857250"/>
          </a:xfrm>
        </p:spPr>
        <p:txBody>
          <a:bodyPr>
            <a:noAutofit/>
          </a:bodyPr>
          <a:lstStyle/>
          <a:p>
            <a:r>
              <a:rPr lang="en-US" b="1" dirty="0"/>
              <a:t>From Machine Learning to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7981-A684-4DCA-B8C7-1730F628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sz="1900" dirty="0"/>
              <a:t>Supervised</a:t>
            </a:r>
          </a:p>
          <a:p>
            <a:pPr marL="0" indent="0">
              <a:buNone/>
            </a:pPr>
            <a:r>
              <a:rPr lang="en-US" sz="1900" dirty="0"/>
              <a:t>Concept learning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To</a:t>
            </a:r>
          </a:p>
          <a:p>
            <a:pPr marL="0" indent="0">
              <a:buNone/>
            </a:pPr>
            <a:r>
              <a:rPr lang="en-US" sz="1800" dirty="0"/>
              <a:t>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05CB2-15B0-4DF4-B89E-38539D24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EF06B-49BF-4D63-8C2B-456C36210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19"/>
          <a:stretch/>
        </p:blipFill>
        <p:spPr>
          <a:xfrm>
            <a:off x="3249227" y="3584256"/>
            <a:ext cx="6668528" cy="3137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62FEC-1C65-4640-8A7D-99B5FB26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972" y="1322773"/>
            <a:ext cx="6271294" cy="2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F117-162E-4F4A-94F7-65358D7E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221" y="378823"/>
            <a:ext cx="9000478" cy="857250"/>
          </a:xfrm>
        </p:spPr>
        <p:txBody>
          <a:bodyPr>
            <a:noAutofit/>
          </a:bodyPr>
          <a:lstStyle/>
          <a:p>
            <a:r>
              <a:rPr lang="en-US" b="1" dirty="0"/>
              <a:t>From Machine Learning to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7981-A684-4DCA-B8C7-1730F628A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029" y="1553592"/>
            <a:ext cx="8877670" cy="5051394"/>
          </a:xfrm>
        </p:spPr>
        <p:txBody>
          <a:bodyPr/>
          <a:lstStyle/>
          <a:p>
            <a:r>
              <a:rPr lang="en-US" dirty="0"/>
              <a:t>From </a:t>
            </a:r>
          </a:p>
          <a:p>
            <a:pPr marL="0" indent="0">
              <a:buNone/>
            </a:pPr>
            <a:r>
              <a:rPr lang="en-US" sz="1800" dirty="0"/>
              <a:t>Unsupervised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</a:t>
            </a:r>
          </a:p>
          <a:p>
            <a:pPr marL="0" indent="0">
              <a:buNone/>
            </a:pPr>
            <a:r>
              <a:rPr lang="en-US" sz="1800" dirty="0"/>
              <a:t>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05CB2-15B0-4DF4-B89E-38539D24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3C6977-A994-43B2-B205-77F01C13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9" y="1385365"/>
            <a:ext cx="4234024" cy="2037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D02E41-679A-49A8-B818-0AF5B3560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6"/>
          <a:stretch/>
        </p:blipFill>
        <p:spPr>
          <a:xfrm>
            <a:off x="3888419" y="3572363"/>
            <a:ext cx="4616877" cy="30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4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F117-162E-4F4A-94F7-65358D7E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48" y="318570"/>
            <a:ext cx="8142303" cy="857250"/>
          </a:xfrm>
        </p:spPr>
        <p:txBody>
          <a:bodyPr>
            <a:noAutofit/>
          </a:bodyPr>
          <a:lstStyle/>
          <a:p>
            <a:r>
              <a:rPr lang="en-US" sz="4000" b="1" dirty="0"/>
              <a:t>From Machine Learning to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7981-A684-4DCA-B8C7-1730F628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sz="1800" dirty="0"/>
              <a:t>Sequential</a:t>
            </a:r>
          </a:p>
          <a:p>
            <a:pPr marL="0" indent="0">
              <a:buNone/>
            </a:pPr>
            <a:r>
              <a:rPr lang="en-US" sz="1800" dirty="0"/>
              <a:t>Patterns</a:t>
            </a:r>
          </a:p>
          <a:p>
            <a:endParaRPr lang="en-US" dirty="0"/>
          </a:p>
          <a:p>
            <a:r>
              <a:rPr lang="en-US" dirty="0"/>
              <a:t>To</a:t>
            </a:r>
          </a:p>
          <a:p>
            <a:pPr marL="0" indent="0">
              <a:buNone/>
            </a:pPr>
            <a:r>
              <a:rPr lang="en-US" sz="1800" dirty="0"/>
              <a:t>Sequential</a:t>
            </a:r>
          </a:p>
          <a:p>
            <a:pPr marL="0" indent="0">
              <a:buNone/>
            </a:pPr>
            <a:r>
              <a:rPr lang="en-US" sz="1800" dirty="0"/>
              <a:t>Patterns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05CB2-15B0-4DF4-B89E-38539D24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C3602-B0E5-4AA2-A24E-7687FAFD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78" y="1211636"/>
            <a:ext cx="3602800" cy="2160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A8457-3653-4E23-AF90-399D315B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878" y="4043711"/>
            <a:ext cx="5008297" cy="2259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EEEF1-D142-4245-A39F-7EA8C898A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10" y="1211636"/>
            <a:ext cx="4119238" cy="27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5421" y="1122363"/>
            <a:ext cx="9996257" cy="23876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(Discovering)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HK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idden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Networked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38893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Keith C.C. Chan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W.W.M. Lam, A.L. Hu, T. He, P. Hu, Y. Huang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Hong Kong Polytechnic University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9AD52B-1278-405B-B94B-6CD22AA28504}"/>
              </a:ext>
            </a:extLst>
          </p:cNvPr>
          <p:cNvCxnSpPr>
            <a:cxnSpLocks/>
          </p:cNvCxnSpPr>
          <p:nvPr/>
        </p:nvCxnSpPr>
        <p:spPr>
          <a:xfrm flipH="1">
            <a:off x="1952091" y="1767155"/>
            <a:ext cx="2671280" cy="811658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C3B23B-A924-49A0-B21D-B8603BD2193C}"/>
              </a:ext>
            </a:extLst>
          </p:cNvPr>
          <p:cNvCxnSpPr>
            <a:cxnSpLocks/>
          </p:cNvCxnSpPr>
          <p:nvPr/>
        </p:nvCxnSpPr>
        <p:spPr>
          <a:xfrm>
            <a:off x="2054831" y="1767155"/>
            <a:ext cx="2352782" cy="91440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16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F44D-E539-4390-8FED-DBE537C76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0" y="351146"/>
            <a:ext cx="9161755" cy="857250"/>
          </a:xfrm>
        </p:spPr>
        <p:txBody>
          <a:bodyPr>
            <a:noAutofit/>
          </a:bodyPr>
          <a:lstStyle/>
          <a:p>
            <a:r>
              <a:rPr lang="en-US" sz="4000" b="1" dirty="0"/>
              <a:t>From Data Mining to Big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EEAF5-F2D7-4345-A982-20BF50762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6A0FC-02EE-4DDE-93BB-5BE80B66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68" y="1534639"/>
            <a:ext cx="4922011" cy="4129314"/>
          </a:xfrm>
          <a:prstGeom prst="rect">
            <a:avLst/>
          </a:prstGeom>
        </p:spPr>
      </p:pic>
      <p:pic>
        <p:nvPicPr>
          <p:cNvPr id="3074" name="Picture 2" descr="“2019 internet minutes”的图片搜索结果">
            <a:extLst>
              <a:ext uri="{FF2B5EF4-FFF2-40B4-BE49-F238E27FC236}">
                <a16:creationId xmlns:a16="http://schemas.microsoft.com/office/drawing/2014/main" id="{10D6B998-BA39-4EE1-B39C-C29CD8E2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9" y="1214099"/>
            <a:ext cx="4968567" cy="496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47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Top 10 Data Mining Algorithms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1009650" y="1690690"/>
            <a:ext cx="8193881" cy="4802183"/>
          </a:xfrm>
        </p:spPr>
        <p:txBody>
          <a:bodyPr>
            <a:noAutofit/>
          </a:bodyPr>
          <a:lstStyle/>
          <a:p>
            <a:r>
              <a:rPr lang="en-US" altLang="en-US" dirty="0"/>
              <a:t>1. C4.5</a:t>
            </a:r>
          </a:p>
          <a:p>
            <a:r>
              <a:rPr lang="en-US" altLang="en-US" dirty="0"/>
              <a:t>2. k-means.</a:t>
            </a:r>
          </a:p>
          <a:p>
            <a:r>
              <a:rPr lang="en-US" altLang="en-US" dirty="0"/>
              <a:t>3. SVM.</a:t>
            </a:r>
          </a:p>
          <a:p>
            <a:r>
              <a:rPr lang="en-US" altLang="en-US" dirty="0"/>
              <a:t>4. </a:t>
            </a:r>
            <a:r>
              <a:rPr lang="en-US" altLang="en-US" dirty="0" err="1"/>
              <a:t>Apriori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5. EM.</a:t>
            </a:r>
          </a:p>
          <a:p>
            <a:r>
              <a:rPr lang="en-US" altLang="en-US" dirty="0"/>
              <a:t>6. PageRank.</a:t>
            </a:r>
          </a:p>
          <a:p>
            <a:r>
              <a:rPr lang="en-US" altLang="en-US" dirty="0"/>
              <a:t>7. </a:t>
            </a:r>
            <a:r>
              <a:rPr lang="en-US" altLang="en-US" dirty="0" err="1"/>
              <a:t>AdaBoost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8. </a:t>
            </a:r>
            <a:r>
              <a:rPr lang="en-US" altLang="en-US" i="1" dirty="0" err="1"/>
              <a:t>k</a:t>
            </a:r>
            <a:r>
              <a:rPr lang="en-US" altLang="en-US" dirty="0" err="1"/>
              <a:t>NN</a:t>
            </a:r>
            <a:endParaRPr lang="en-US" altLang="en-US" dirty="0"/>
          </a:p>
          <a:p>
            <a:r>
              <a:rPr lang="en-US" altLang="en-US" dirty="0"/>
              <a:t>9. Naïve Bayes.</a:t>
            </a:r>
          </a:p>
          <a:p>
            <a:r>
              <a:rPr lang="en-US" altLang="en-US" dirty="0"/>
              <a:t>10. CART.</a:t>
            </a:r>
          </a:p>
        </p:txBody>
      </p:sp>
      <p:sp>
        <p:nvSpPr>
          <p:cNvPr id="7782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2A91AD-EA8C-40B9-894F-C889E2AF9562}" type="slidenum">
              <a:rPr lang="zh-CN" altLang="en-US" sz="105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050"/>
          </a:p>
        </p:txBody>
      </p:sp>
      <p:pic>
        <p:nvPicPr>
          <p:cNvPr id="5" name="Picture 2" descr="âtop ten data miningâçå¾çæç´¢ç»æ">
            <a:extLst>
              <a:ext uri="{FF2B5EF4-FFF2-40B4-BE49-F238E27FC236}">
                <a16:creationId xmlns:a16="http://schemas.microsoft.com/office/drawing/2014/main" id="{4697062B-2BDA-4DDF-BE57-55727C9D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31" y="1406127"/>
            <a:ext cx="3187628" cy="50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38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Big Data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1.</a:t>
            </a:r>
            <a:r>
              <a:rPr lang="en-US" altLang="en-US" sz="1800" dirty="0"/>
              <a:t> k-means</a:t>
            </a:r>
          </a:p>
          <a:p>
            <a:r>
              <a:rPr lang="en-US" sz="1800" dirty="0"/>
              <a:t>2. </a:t>
            </a:r>
            <a:r>
              <a:rPr lang="en-US" sz="1800" dirty="0" err="1"/>
              <a:t>Apriori</a:t>
            </a:r>
            <a:endParaRPr lang="en-US" sz="1800" dirty="0"/>
          </a:p>
          <a:p>
            <a:r>
              <a:rPr lang="en-US" sz="1800" dirty="0"/>
              <a:t>3. Linear Regression</a:t>
            </a:r>
          </a:p>
          <a:p>
            <a:r>
              <a:rPr lang="en-US" sz="1800" dirty="0"/>
              <a:t>4. Logistic Regression</a:t>
            </a:r>
          </a:p>
          <a:p>
            <a:r>
              <a:rPr lang="en-US" sz="1800" dirty="0"/>
              <a:t>5. C4.5</a:t>
            </a:r>
          </a:p>
          <a:p>
            <a:r>
              <a:rPr lang="en-US" sz="1800" dirty="0"/>
              <a:t>6. SVM</a:t>
            </a:r>
          </a:p>
          <a:p>
            <a:r>
              <a:rPr lang="en-US" sz="1800" dirty="0"/>
              <a:t>7. Association Rule Mining</a:t>
            </a:r>
          </a:p>
          <a:p>
            <a:r>
              <a:rPr lang="en-US" sz="1800" dirty="0"/>
              <a:t>8. EM</a:t>
            </a:r>
          </a:p>
          <a:p>
            <a:r>
              <a:rPr lang="en-US" sz="1800" dirty="0"/>
              <a:t>9. </a:t>
            </a:r>
            <a:r>
              <a:rPr lang="en-US" sz="1800" dirty="0" err="1"/>
              <a:t>AdaBoost</a:t>
            </a:r>
            <a:endParaRPr lang="en-US" sz="1800" dirty="0"/>
          </a:p>
          <a:p>
            <a:r>
              <a:rPr lang="en-US" sz="1800" dirty="0"/>
              <a:t>10. </a:t>
            </a:r>
            <a:r>
              <a:rPr lang="en-US" sz="1800"/>
              <a:t>Naïve Bayesian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392CEA-4A9B-44A9-9A04-FCF5CB60A9C8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65748-5EAB-4D4C-B674-7618BC6D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08" y="1481956"/>
            <a:ext cx="6490692" cy="52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Machine Learning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1. Linear Regression</a:t>
            </a:r>
          </a:p>
          <a:p>
            <a:r>
              <a:rPr lang="en-US" sz="1800" dirty="0"/>
              <a:t>2. Logistic Regression</a:t>
            </a:r>
          </a:p>
          <a:p>
            <a:r>
              <a:rPr lang="en-US" sz="1800" dirty="0"/>
              <a:t>3. Linear Discriminant Analysis</a:t>
            </a:r>
          </a:p>
          <a:p>
            <a:r>
              <a:rPr lang="en-US" sz="1800" dirty="0"/>
              <a:t>4. CART</a:t>
            </a:r>
          </a:p>
          <a:p>
            <a:r>
              <a:rPr lang="en-US" sz="1800" dirty="0"/>
              <a:t>5. </a:t>
            </a:r>
            <a:r>
              <a:rPr lang="en-US" altLang="en-US" sz="1800" dirty="0"/>
              <a:t>Naïve Bayes</a:t>
            </a:r>
          </a:p>
          <a:p>
            <a:r>
              <a:rPr lang="en-US" sz="1800" dirty="0"/>
              <a:t>6. </a:t>
            </a:r>
            <a:r>
              <a:rPr lang="en-US" altLang="en-US" sz="1800" i="1" dirty="0" err="1"/>
              <a:t>k</a:t>
            </a:r>
            <a:r>
              <a:rPr lang="en-US" altLang="en-US" sz="1800" dirty="0" err="1"/>
              <a:t>NN</a:t>
            </a:r>
            <a:endParaRPr lang="en-US" altLang="en-US" sz="1800" dirty="0"/>
          </a:p>
          <a:p>
            <a:r>
              <a:rPr lang="en-US" sz="1800" dirty="0"/>
              <a:t>7. Learning Vector Quantization.</a:t>
            </a:r>
          </a:p>
          <a:p>
            <a:r>
              <a:rPr lang="en-US" sz="1800" dirty="0"/>
              <a:t>8. SVM.</a:t>
            </a:r>
          </a:p>
          <a:p>
            <a:r>
              <a:rPr lang="en-US" sz="1800" dirty="0"/>
              <a:t>9. Bagging and Random Forest</a:t>
            </a:r>
          </a:p>
          <a:p>
            <a:r>
              <a:rPr lang="en-US" sz="1800" dirty="0"/>
              <a:t>10. Boosting and </a:t>
            </a:r>
            <a:r>
              <a:rPr lang="en-US" sz="1800" dirty="0" err="1"/>
              <a:t>AdaBoost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392CEA-4A9B-44A9-9A04-FCF5CB60A9C8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99F7C-B1C4-48AD-9BB6-9126C710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70" y="1507240"/>
            <a:ext cx="6439780" cy="513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6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IBM Watson Changed from Data Mining to Machine Learning</a:t>
            </a:r>
          </a:p>
        </p:txBody>
      </p:sp>
      <p:sp>
        <p:nvSpPr>
          <p:cNvPr id="5632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055DEF-24EA-4236-A8C1-817B816A9AED}" type="slidenum">
              <a:rPr lang="zh-CN" altLang="en-US" sz="105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050"/>
          </a:p>
        </p:txBody>
      </p:sp>
      <p:pic>
        <p:nvPicPr>
          <p:cNvPr id="5632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19337" r="33333" b="12222"/>
          <a:stretch>
            <a:fillRect/>
          </a:stretch>
        </p:blipFill>
        <p:spPr bwMode="auto">
          <a:xfrm>
            <a:off x="1594296" y="1554960"/>
            <a:ext cx="4052840" cy="480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13704" r="34166" b="22623"/>
          <a:stretch>
            <a:fillRect/>
          </a:stretch>
        </p:blipFill>
        <p:spPr bwMode="auto">
          <a:xfrm>
            <a:off x="4015979" y="1690688"/>
            <a:ext cx="4327921" cy="489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13704" r="34166" b="13704"/>
          <a:stretch>
            <a:fillRect/>
          </a:stretch>
        </p:blipFill>
        <p:spPr bwMode="auto">
          <a:xfrm>
            <a:off x="6249184" y="1690688"/>
            <a:ext cx="3780641" cy="487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06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1B391B-4A40-408B-923E-FF12AE85F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HK" b="1" dirty="0"/>
              <a:t>Machine Learning is for </a:t>
            </a:r>
            <a:br>
              <a:rPr lang="en-HK" b="1" dirty="0"/>
            </a:br>
            <a:r>
              <a:rPr lang="en-HK" b="1" dirty="0"/>
              <a:t>Data Analytics Nowadays</a:t>
            </a:r>
            <a:br>
              <a:rPr lang="en-HK" b="1" dirty="0"/>
            </a:br>
            <a:r>
              <a:rPr lang="en-HK" b="1" dirty="0"/>
              <a:t>(≠Data Analysis)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560C9AE-010D-4DC9-B874-20FE43EC2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0E38-31FE-4891-A7C9-951ADCBC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3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Data for Data Analysis is Traditional</a:t>
            </a:r>
          </a:p>
        </p:txBody>
      </p:sp>
      <p:sp>
        <p:nvSpPr>
          <p:cNvPr id="717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C43287-F353-4E9E-A9B8-1C7BA441F39E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717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A380E9-932D-43FB-934E-B16A668FF59F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/>
          </a:p>
        </p:txBody>
      </p:sp>
      <p:pic>
        <p:nvPicPr>
          <p:cNvPr id="7173" name="Picture 2" descr="sample human resource database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9" y="1690690"/>
            <a:ext cx="5605462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6" descr="stock data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3584575"/>
            <a:ext cx="3908425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931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8" descr="social network data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096" y="4264501"/>
            <a:ext cx="4441825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Data for Data Analytics</a:t>
            </a:r>
          </a:p>
        </p:txBody>
      </p:sp>
      <p:sp>
        <p:nvSpPr>
          <p:cNvPr id="819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F88A7E-380D-4EA9-A568-EEE3ABFC3B85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81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65B29C-157D-4A36-AAFA-E4E3AEDE9FE1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/>
          </a:p>
        </p:txBody>
      </p:sp>
      <p:pic>
        <p:nvPicPr>
          <p:cNvPr id="8199" name="Picture 2" descr="market basket data set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3" r="59520" b="2905"/>
          <a:stretch>
            <a:fillRect/>
          </a:stretch>
        </p:blipFill>
        <p:spPr bwMode="auto">
          <a:xfrm>
            <a:off x="1524794" y="1370331"/>
            <a:ext cx="3809207" cy="273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4" descr="genome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01782"/>
            <a:ext cx="4513338" cy="275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AD7F80-89EF-47D7-B385-661524A5A314}"/>
              </a:ext>
            </a:extLst>
          </p:cNvPr>
          <p:cNvSpPr txBox="1"/>
          <p:nvPr/>
        </p:nvSpPr>
        <p:spPr>
          <a:xfrm>
            <a:off x="211015" y="2222695"/>
            <a:ext cx="1285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Transaction</a:t>
            </a:r>
          </a:p>
          <a:p>
            <a:pPr algn="ctr"/>
            <a:r>
              <a:rPr lang="en-US" b="1" dirty="0"/>
              <a:t>Data</a:t>
            </a:r>
            <a:endParaRPr lang="en-HK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EDD95-745D-4737-83BA-C071C629F7C6}"/>
              </a:ext>
            </a:extLst>
          </p:cNvPr>
          <p:cNvSpPr txBox="1"/>
          <p:nvPr/>
        </p:nvSpPr>
        <p:spPr>
          <a:xfrm>
            <a:off x="279897" y="4808805"/>
            <a:ext cx="1198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DNA </a:t>
            </a:r>
          </a:p>
          <a:p>
            <a:pPr algn="ctr"/>
            <a:r>
              <a:rPr lang="en-US" b="1" dirty="0"/>
              <a:t>Sequential</a:t>
            </a:r>
          </a:p>
          <a:p>
            <a:pPr algn="ctr"/>
            <a:r>
              <a:rPr lang="en-US" b="1" dirty="0"/>
              <a:t>Data</a:t>
            </a:r>
            <a:endParaRPr lang="en-HK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F4B22-BF5A-4F88-948B-4EB3ED290C2B}"/>
              </a:ext>
            </a:extLst>
          </p:cNvPr>
          <p:cNvSpPr txBox="1"/>
          <p:nvPr/>
        </p:nvSpPr>
        <p:spPr>
          <a:xfrm>
            <a:off x="10628541" y="4660733"/>
            <a:ext cx="1125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Graph/ </a:t>
            </a:r>
          </a:p>
          <a:p>
            <a:pPr algn="ctr"/>
            <a:r>
              <a:rPr lang="en-US" b="1" dirty="0"/>
              <a:t>Structural</a:t>
            </a:r>
          </a:p>
          <a:p>
            <a:pPr algn="ctr"/>
            <a:r>
              <a:rPr lang="en-US" b="1" dirty="0"/>
              <a:t>Data</a:t>
            </a:r>
            <a:endParaRPr lang="en-HK" b="1" dirty="0"/>
          </a:p>
        </p:txBody>
      </p:sp>
      <p:pic>
        <p:nvPicPr>
          <p:cNvPr id="37890" name="Picture 2" descr="“candlestick”的图片搜索结果">
            <a:extLst>
              <a:ext uri="{FF2B5EF4-FFF2-40B4-BE49-F238E27FC236}">
                <a16:creationId xmlns:a16="http://schemas.microsoft.com/office/drawing/2014/main" id="{8B251A70-2AB4-49D2-AC96-3A006D8E9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77395"/>
            <a:ext cx="4680011" cy="262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AEE7B7-2F5F-45AC-B213-C3941471A632}"/>
              </a:ext>
            </a:extLst>
          </p:cNvPr>
          <p:cNvSpPr txBox="1"/>
          <p:nvPr/>
        </p:nvSpPr>
        <p:spPr>
          <a:xfrm>
            <a:off x="9345496" y="2086922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Multiple Time Series </a:t>
            </a:r>
          </a:p>
          <a:p>
            <a:pPr algn="ctr"/>
            <a:r>
              <a:rPr lang="en-US" b="1" dirty="0"/>
              <a:t>Data</a:t>
            </a:r>
            <a:endParaRPr lang="en-HK" b="1" dirty="0"/>
          </a:p>
        </p:txBody>
      </p:sp>
      <p:pic>
        <p:nvPicPr>
          <p:cNvPr id="3" name="Picture 2" descr="“candlestick”的图片搜索结果">
            <a:extLst>
              <a:ext uri="{FF2B5EF4-FFF2-40B4-BE49-F238E27FC236}">
                <a16:creationId xmlns:a16="http://schemas.microsoft.com/office/drawing/2014/main" id="{A3D2557F-6112-4B12-B475-577E3EFA4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1" r="19175"/>
          <a:stretch/>
        </p:blipFill>
        <p:spPr bwMode="auto">
          <a:xfrm>
            <a:off x="9198635" y="67155"/>
            <a:ext cx="2859812" cy="191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46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Data for Data Analytics</a:t>
            </a:r>
          </a:p>
        </p:txBody>
      </p:sp>
      <p:sp>
        <p:nvSpPr>
          <p:cNvPr id="819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F88A7E-380D-4EA9-A568-EEE3ABFC3B85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81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65B29C-157D-4A36-AAFA-E4E3AEDE9FE1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/>
          </a:p>
        </p:txBody>
      </p:sp>
      <p:pic>
        <p:nvPicPr>
          <p:cNvPr id="8201" name="Picture 6" descr="air pollution spatial data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75" y="1392238"/>
            <a:ext cx="4043879" cy="25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0" descr="financial news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231324"/>
            <a:ext cx="4600684" cy="2321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668201-7070-4E49-827A-1150129A1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726" y="1425576"/>
            <a:ext cx="4888149" cy="255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5B0774-1871-4321-89E3-8FA3B5229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725" y="4067176"/>
            <a:ext cx="4662720" cy="2790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3FCAD9-9EBB-4FEC-84B3-BB2D27345D86}"/>
              </a:ext>
            </a:extLst>
          </p:cNvPr>
          <p:cNvSpPr txBox="1"/>
          <p:nvPr/>
        </p:nvSpPr>
        <p:spPr>
          <a:xfrm>
            <a:off x="550025" y="1955603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Video</a:t>
            </a:r>
          </a:p>
          <a:p>
            <a:pPr algn="ctr"/>
            <a:r>
              <a:rPr lang="en-US" b="1" dirty="0"/>
              <a:t>Data</a:t>
            </a:r>
            <a:endParaRPr lang="en-HK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FE8E9-9578-497D-A01E-C195C94A508A}"/>
              </a:ext>
            </a:extLst>
          </p:cNvPr>
          <p:cNvSpPr txBox="1"/>
          <p:nvPr/>
        </p:nvSpPr>
        <p:spPr>
          <a:xfrm>
            <a:off x="295440" y="4851203"/>
            <a:ext cx="1074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Temporal</a:t>
            </a:r>
          </a:p>
          <a:p>
            <a:pPr algn="ctr"/>
            <a:r>
              <a:rPr lang="en-US" b="1" dirty="0"/>
              <a:t>Spatial</a:t>
            </a:r>
          </a:p>
          <a:p>
            <a:pPr algn="ctr"/>
            <a:r>
              <a:rPr lang="en-US" b="1" dirty="0"/>
              <a:t>Data</a:t>
            </a:r>
            <a:endParaRPr lang="en-HK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E8C28-F598-49F7-A4B5-0FC35A59A096}"/>
              </a:ext>
            </a:extLst>
          </p:cNvPr>
          <p:cNvSpPr txBox="1"/>
          <p:nvPr/>
        </p:nvSpPr>
        <p:spPr>
          <a:xfrm>
            <a:off x="10807003" y="1927515"/>
            <a:ext cx="83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Spatial</a:t>
            </a:r>
          </a:p>
          <a:p>
            <a:pPr algn="ctr"/>
            <a:r>
              <a:rPr lang="en-US" b="1" dirty="0"/>
              <a:t>Data</a:t>
            </a:r>
            <a:endParaRPr lang="en-HK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9A1E1-60E0-4697-9FF5-7753EEC4FC57}"/>
              </a:ext>
            </a:extLst>
          </p:cNvPr>
          <p:cNvSpPr txBox="1"/>
          <p:nvPr/>
        </p:nvSpPr>
        <p:spPr>
          <a:xfrm>
            <a:off x="10842451" y="4745931"/>
            <a:ext cx="63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Text</a:t>
            </a:r>
          </a:p>
          <a:p>
            <a:pPr algn="ctr"/>
            <a:r>
              <a:rPr lang="en-US" b="1" dirty="0"/>
              <a:t>Data</a:t>
            </a:r>
            <a:endParaRPr lang="en-HK" b="1" dirty="0"/>
          </a:p>
        </p:txBody>
      </p:sp>
    </p:spTree>
    <p:extLst>
      <p:ext uri="{BB962C8B-B14F-4D97-AF65-F5344CB8AC3E}">
        <p14:creationId xmlns:p14="http://schemas.microsoft.com/office/powerpoint/2010/main" val="936378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1E51C6-170E-4F56-BBCA-A0C017098D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HK" dirty="0"/>
              <a:t>Different Types of Data Require Different Machine Learning Methods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40CBAB-BE9F-4FEC-A559-98B57BEA5E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99C98-C17D-4E48-A427-B9F159C3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6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BED1-BC65-4636-B207-610BC781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History of AI</a:t>
            </a:r>
            <a:endParaRPr lang="en-H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62D54-36FB-4A4D-9F25-E9B445DAC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Wave (1956-1974)</a:t>
            </a:r>
          </a:p>
          <a:p>
            <a:pPr lvl="1"/>
            <a:r>
              <a:rPr lang="en-US" dirty="0"/>
              <a:t>Theorem proving in geometry, solve algebra word problem, learn to speak English; Perceptron.</a:t>
            </a:r>
          </a:p>
          <a:p>
            <a:r>
              <a:rPr lang="en-US" dirty="0"/>
              <a:t>First Winter (1974-1980)</a:t>
            </a:r>
          </a:p>
          <a:p>
            <a:pPr lvl="1"/>
            <a:r>
              <a:rPr lang="en-US" dirty="0"/>
              <a:t>Too high expectation; toy problem not acceptable.</a:t>
            </a:r>
          </a:p>
          <a:p>
            <a:r>
              <a:rPr lang="en-US" dirty="0"/>
              <a:t>Second Wave (1980-1992)</a:t>
            </a:r>
          </a:p>
          <a:p>
            <a:pPr lvl="1"/>
            <a:r>
              <a:rPr lang="en-US" dirty="0"/>
              <a:t>Expert systems, connectionism, fuzzy logic, machine learning/concept learning.</a:t>
            </a:r>
          </a:p>
          <a:p>
            <a:r>
              <a:rPr lang="en-HK" dirty="0"/>
              <a:t>Second Winter (1992-2016?)</a:t>
            </a:r>
          </a:p>
          <a:p>
            <a:pPr lvl="1"/>
            <a:r>
              <a:rPr lang="en-HK" dirty="0"/>
              <a:t>Knowledge engineering too difficult.</a:t>
            </a:r>
          </a:p>
          <a:p>
            <a:r>
              <a:rPr lang="en-HK" dirty="0"/>
              <a:t>Third Wave (2016-Present)</a:t>
            </a:r>
          </a:p>
          <a:p>
            <a:pPr lvl="1"/>
            <a:r>
              <a:rPr lang="en-HK" dirty="0"/>
              <a:t>Deep Learning, Vision, Speech, NLU.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46D51-F4A9-461C-8443-E9C09BCD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F83CA-0435-4EDC-B87B-094E17ACFD56}" type="slidenum">
              <a:rPr lang="en-HK" smtClean="0"/>
              <a:t>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48112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7557867" y="669926"/>
            <a:ext cx="3581400" cy="2316162"/>
          </a:xfrm>
        </p:spPr>
        <p:txBody>
          <a:bodyPr/>
          <a:lstStyle/>
          <a:p>
            <a:r>
              <a:rPr lang="en-US" altLang="en-US" b="1" dirty="0"/>
              <a:t>Data for Statistical Data Analysis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133600" y="3041651"/>
            <a:ext cx="8229600" cy="3203575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4506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52C0F9-9D18-4C6C-9034-E08D9CD871F6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FC8904-436B-4C47-81AB-7F53D932AD7D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/>
          </a:p>
        </p:txBody>
      </p:sp>
      <p:pic>
        <p:nvPicPr>
          <p:cNvPr id="45062" name="Picture 2" descr="http://www.scielo.br/img/revistas/jbchs/v16n2/en_a03tab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"/>
            <a:ext cx="5257800" cy="735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324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0" y="1182465"/>
            <a:ext cx="5132695" cy="512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838200" y="136523"/>
            <a:ext cx="10515600" cy="1325563"/>
          </a:xfrm>
        </p:spPr>
        <p:txBody>
          <a:bodyPr/>
          <a:lstStyle/>
          <a:p>
            <a:r>
              <a:rPr lang="en-US" altLang="en-US" b="1" dirty="0"/>
              <a:t>Finding Associations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A3B55E5-99A2-4898-80FE-517B9D6B7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5000" y="3300046"/>
            <a:ext cx="5791200" cy="891258"/>
          </a:xfrm>
          <a:prstGeom prst="rect">
            <a:avLst/>
          </a:prstGeom>
        </p:spPr>
      </p:pic>
      <p:sp>
        <p:nvSpPr>
          <p:cNvPr id="1126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58B1F4-3C83-4B23-AF40-B95BCF6B7F9B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1126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726644-C87A-4198-A44B-09644B338011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35B04-13C9-4E7A-95B1-E1491E3DB938}"/>
              </a:ext>
            </a:extLst>
          </p:cNvPr>
          <p:cNvSpPr txBox="1"/>
          <p:nvPr/>
        </p:nvSpPr>
        <p:spPr>
          <a:xfrm>
            <a:off x="6889266" y="2587204"/>
            <a:ext cx="344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Pearson Correlation Coefficient</a:t>
            </a:r>
            <a:endParaRPr lang="en-HK" b="1" dirty="0"/>
          </a:p>
        </p:txBody>
      </p:sp>
    </p:spTree>
    <p:extLst>
      <p:ext uri="{BB962C8B-B14F-4D97-AF65-F5344CB8AC3E}">
        <p14:creationId xmlns:p14="http://schemas.microsoft.com/office/powerpoint/2010/main" val="2917977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549210-2A45-45B3-AF7B-8D9826541F47}" type="datetime1">
              <a:rPr lang="zh-CN" altLang="en-US" smtClean="0"/>
              <a:pPr>
                <a:defRPr/>
              </a:pPr>
              <a:t>2020/1/13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59CDCBC-F673-402B-998E-FC1104B57028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58370" name="Picture 2" descr="fig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12" y="1417639"/>
            <a:ext cx="7899333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8800" y="2133600"/>
            <a:ext cx="1447800" cy="3570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Pizza Size</a:t>
            </a:r>
          </a:p>
          <a:p>
            <a:r>
              <a:rPr lang="en-US" dirty="0"/>
              <a:t>	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0" y="6245226"/>
            <a:ext cx="4876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            Corn Price</a:t>
            </a:r>
          </a:p>
        </p:txBody>
      </p:sp>
    </p:spTree>
    <p:extLst>
      <p:ext uri="{BB962C8B-B14F-4D97-AF65-F5344CB8AC3E}">
        <p14:creationId xmlns:p14="http://schemas.microsoft.com/office/powerpoint/2010/main" val="1382436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2" descr="http://mobiledevmemo.com/wp-content/uploads/2012/10/w5449egf11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81001"/>
            <a:ext cx="39814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9B7F8E-37DA-4C63-A396-EE26124C339C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F33770-64DB-4D6D-AABE-EC9B59163465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/>
          </a:p>
        </p:txBody>
      </p:sp>
      <p:pic>
        <p:nvPicPr>
          <p:cNvPr id="46085" name="Picture 4" descr="http://www.gastopsusa.com/images/data_mining_statistical_analysis_char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0550" y="3338514"/>
            <a:ext cx="3727450" cy="2319337"/>
          </a:xfrm>
          <a:noFill/>
        </p:spPr>
      </p:pic>
      <p:pic>
        <p:nvPicPr>
          <p:cNvPr id="46086" name="Picture 8" descr="http://2012books.lardbucket.org/books/beginning-statistics/section_12/526c9e81a596b999ae191031b1b8bc4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6" y="0"/>
            <a:ext cx="420211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14" descr="http://www.nlpca.org/fig_pca_principal_component_analy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4206875"/>
            <a:ext cx="58610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20" descr="http://people.duke.edu/~rnau/autnf2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6" y="1524000"/>
            <a:ext cx="44815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958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D8A9E3-8DF1-45E2-882F-AE0EDB20C246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E6706F-628C-4408-801F-6ECDC703BEDA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/>
          </a:p>
        </p:txBody>
      </p:sp>
      <p:pic>
        <p:nvPicPr>
          <p:cNvPr id="47108" name="Picture 2" descr="http://www.ablongman.com/graziano6e/text_site/MATERIAL/statconcepts/regression%20formulas%2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79388"/>
            <a:ext cx="40290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4" descr="http://images.slideplayer.org/3/1306889/slides/slide_7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719263"/>
            <a:ext cx="6034088" cy="4525962"/>
          </a:xfrm>
          <a:noFill/>
        </p:spPr>
      </p:pic>
      <p:pic>
        <p:nvPicPr>
          <p:cNvPr id="4711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6018214"/>
            <a:ext cx="5715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4" y="444500"/>
            <a:ext cx="4598987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3595689"/>
            <a:ext cx="3729038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6" descr="https://upload.wikimedia.org/math/1/e/4/1e4caa31bf0f23d8efec4fb9cafbf98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4" y="2593976"/>
            <a:ext cx="35909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612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0874-F2C4-4B6C-80E3-DF704121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24C62-C939-47D5-8A3A-BCA742C9B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15E32-49B0-4B92-8B48-F9A2AEC5F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93755A-FCF8-478F-807F-0CA070246292}" type="datetime1">
              <a:rPr lang="zh-CN" altLang="en-US" smtClean="0"/>
              <a:pPr>
                <a:defRPr/>
              </a:pPr>
              <a:t>2020/1/13</a:t>
            </a:fld>
            <a:endParaRPr lang="en-US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FE2CD-8971-4713-A243-A5080BBE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DFB2E-D800-43D9-AD31-336A358B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17813"/>
            <a:ext cx="6477000" cy="40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7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Statistical techniques</a:t>
            </a:r>
          </a:p>
        </p:txBody>
      </p:sp>
      <p:sp>
        <p:nvSpPr>
          <p:cNvPr id="4813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should you use what?</a:t>
            </a:r>
          </a:p>
          <a:p>
            <a:pPr lvl="1"/>
            <a:r>
              <a:rPr lang="en-US" altLang="en-US"/>
              <a:t>t-test vs z-test vs. F-test</a:t>
            </a:r>
          </a:p>
          <a:p>
            <a:pPr lvl="1"/>
            <a:r>
              <a:rPr lang="en-US" altLang="en-US"/>
              <a:t>Chi-square test vs Shapiro-Wilk W-test.</a:t>
            </a:r>
          </a:p>
          <a:p>
            <a:pPr lvl="1"/>
            <a:r>
              <a:rPr lang="en-US" altLang="en-US"/>
              <a:t>Logistic regression, linear regression.</a:t>
            </a:r>
          </a:p>
          <a:p>
            <a:pPr lvl="1"/>
            <a:r>
              <a:rPr lang="en-US" altLang="en-US"/>
              <a:t>Principal Component and Factor Analysis.</a:t>
            </a:r>
          </a:p>
          <a:p>
            <a:pPr lvl="1"/>
            <a:r>
              <a:rPr lang="en-US" altLang="en-US"/>
              <a:t>ANOVA vs ARIMA.</a:t>
            </a:r>
          </a:p>
          <a:p>
            <a:pPr lvl="1"/>
            <a:r>
              <a:rPr lang="en-US" altLang="en-US"/>
              <a:t>Box-Jenkins vs. Holt-Winters.</a:t>
            </a:r>
          </a:p>
          <a:p>
            <a:pPr lvl="1"/>
            <a:r>
              <a:rPr lang="en-US" altLang="en-US"/>
              <a:t>Kendall tau vs Pearson’s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endParaRPr lang="en-US" altLang="en-US"/>
          </a:p>
        </p:txBody>
      </p:sp>
      <p:sp>
        <p:nvSpPr>
          <p:cNvPr id="48132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16DFCF-2182-46F8-859D-AA06007D5A62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4813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C1D81C-59AD-4C4D-9225-15DBC646A719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40517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01450A-E4DE-4EAA-A75D-99EF742B0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HK" dirty="0"/>
              <a:t>Data for Data Analytics and </a:t>
            </a:r>
            <a:r>
              <a:rPr lang="en-US" altLang="zh-TW" dirty="0"/>
              <a:t>(</a:t>
            </a:r>
            <a:r>
              <a:rPr lang="en-HK" dirty="0"/>
              <a:t>State-of-Art Machine Learning</a:t>
            </a:r>
            <a:r>
              <a:rPr lang="en-US" altLang="zh-TW" dirty="0"/>
              <a:t>)</a:t>
            </a:r>
            <a:endParaRPr lang="en-HK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8BDD48C-AAA0-4899-A109-3A03DF5D6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ECA0-83C1-49DF-9F0C-CB8B6B11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44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GPS Data for Data Analytics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4B8634-C8D4-4DDA-8521-BA88ACDC87BA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B4DD9B-6B34-4BFD-B682-7ED1617E811E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/>
          </a:p>
        </p:txBody>
      </p:sp>
      <p:pic>
        <p:nvPicPr>
          <p:cNvPr id="4915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417639"/>
            <a:ext cx="89757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329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GPS Data for Data Analytics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/>
              <a:t>Driver ID, Time stamp, latitude, longitude, Driver Class</a:t>
            </a:r>
          </a:p>
          <a:p>
            <a:r>
              <a:rPr lang="en-US" altLang="en-US" sz="2400"/>
              <a:t>0001, 16/1/2016 13:15:34, 22.15.17, 114.10.23, Good</a:t>
            </a:r>
          </a:p>
          <a:p>
            <a:r>
              <a:rPr lang="en-US" altLang="en-US" sz="2400"/>
              <a:t>0001, 16/1/2016 13:15:58, 22.15.33, 114.10.72, Good</a:t>
            </a:r>
          </a:p>
          <a:p>
            <a:r>
              <a:rPr lang="en-US" altLang="en-US" sz="2400"/>
              <a:t>…</a:t>
            </a:r>
          </a:p>
          <a:p>
            <a:r>
              <a:rPr lang="en-US" altLang="en-US" sz="2400"/>
              <a:t>…</a:t>
            </a:r>
          </a:p>
          <a:p>
            <a:r>
              <a:rPr lang="en-US" altLang="en-US" sz="2400"/>
              <a:t>0317, 18/2/2016 09:02:13, 22.15.88, 114.10.12, Bad</a:t>
            </a:r>
          </a:p>
          <a:p>
            <a:r>
              <a:rPr lang="en-US" altLang="en-US" sz="2400"/>
              <a:t>0317, 18/2/2016 09:12:13, 22.15.13, 114.10.72, Bad</a:t>
            </a:r>
          </a:p>
          <a:p>
            <a:r>
              <a:rPr lang="en-US" altLang="en-US" sz="2400"/>
              <a:t>…</a:t>
            </a:r>
          </a:p>
          <a:p>
            <a:r>
              <a:rPr lang="en-US" altLang="en-US" sz="2400"/>
              <a:t>…</a:t>
            </a:r>
          </a:p>
          <a:p>
            <a:endParaRPr lang="en-US" altLang="en-US" sz="2400"/>
          </a:p>
          <a:p>
            <a:endParaRPr lang="en-US" altLang="en-US" sz="2400"/>
          </a:p>
        </p:txBody>
      </p:sp>
      <p:sp>
        <p:nvSpPr>
          <p:cNvPr id="5018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8AC979-04D4-448B-9C1D-0E0F3B1957A2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DE7681-1DB0-4B4F-8A2C-E42C5A53B0C2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423119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2B3C-0B6D-43FD-918C-B84E489D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6" y="365127"/>
            <a:ext cx="6386732" cy="1325563"/>
          </a:xfrm>
        </p:spPr>
        <p:txBody>
          <a:bodyPr/>
          <a:lstStyle/>
          <a:p>
            <a:pPr algn="ctr"/>
            <a:r>
              <a:rPr lang="en-US" b="1" dirty="0"/>
              <a:t>Discovering</a:t>
            </a:r>
            <a:r>
              <a:rPr lang="en-US" altLang="zh-TW" b="1" dirty="0"/>
              <a:t>/L</a:t>
            </a:r>
            <a:r>
              <a:rPr lang="en-HK" altLang="zh-TW" b="1" dirty="0"/>
              <a:t>earning</a:t>
            </a:r>
            <a:r>
              <a:rPr lang="en-US" b="1" dirty="0"/>
              <a:t> Hidden Patterns in Data</a:t>
            </a:r>
            <a:endParaRPr lang="en-H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E2723-F086-4F61-8AB8-DB614A0CB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04" y="1825625"/>
            <a:ext cx="6260123" cy="4667248"/>
          </a:xfrm>
        </p:spPr>
        <p:txBody>
          <a:bodyPr>
            <a:normAutofit fontScale="92500" lnSpcReduction="10000"/>
          </a:bodyPr>
          <a:lstStyle/>
          <a:p>
            <a:r>
              <a:rPr lang="en-SG" altLang="en-US" sz="3200" dirty="0"/>
              <a:t>AI, Machine Learning and Pattern Recognition (before 1995).</a:t>
            </a:r>
          </a:p>
          <a:p>
            <a:r>
              <a:rPr lang="en-SG" altLang="en-US" sz="3200" b="1" dirty="0"/>
              <a:t>Data mining</a:t>
            </a:r>
            <a:r>
              <a:rPr lang="en-SG" altLang="en-US" sz="3200" dirty="0"/>
              <a:t> (1995-2016) refers to:</a:t>
            </a:r>
          </a:p>
          <a:p>
            <a:pPr lvl="1"/>
            <a:r>
              <a:rPr lang="en-SG" altLang="en-US" sz="2800" dirty="0"/>
              <a:t>the process of </a:t>
            </a:r>
            <a:r>
              <a:rPr lang="en-SG" altLang="en-US" sz="2800" dirty="0">
                <a:highlight>
                  <a:srgbClr val="FFFF00"/>
                </a:highlight>
              </a:rPr>
              <a:t>discovering patterns</a:t>
            </a:r>
          </a:p>
          <a:p>
            <a:pPr lvl="1"/>
            <a:r>
              <a:rPr lang="en-SG" altLang="en-US" sz="2800" dirty="0"/>
              <a:t>in large data sets</a:t>
            </a:r>
          </a:p>
          <a:p>
            <a:pPr lvl="1"/>
            <a:r>
              <a:rPr lang="en-SG" altLang="en-US" sz="2800" dirty="0"/>
              <a:t>involving methods at the intersection of </a:t>
            </a:r>
          </a:p>
          <a:p>
            <a:pPr lvl="2"/>
            <a:r>
              <a:rPr lang="en-SG" altLang="en-US" sz="2400" dirty="0">
                <a:highlight>
                  <a:srgbClr val="FFFF00"/>
                </a:highlight>
              </a:rPr>
              <a:t>artificial intelligence, </a:t>
            </a:r>
          </a:p>
          <a:p>
            <a:pPr lvl="2"/>
            <a:r>
              <a:rPr lang="en-SG" altLang="en-US" sz="2400" dirty="0">
                <a:highlight>
                  <a:srgbClr val="FFFF00"/>
                </a:highlight>
              </a:rPr>
              <a:t>machine learning</a:t>
            </a:r>
            <a:r>
              <a:rPr lang="en-SG" altLang="en-US" sz="2400" dirty="0"/>
              <a:t>, </a:t>
            </a:r>
          </a:p>
          <a:p>
            <a:pPr lvl="2"/>
            <a:r>
              <a:rPr lang="en-SG" altLang="en-US" sz="2400" dirty="0"/>
              <a:t>statistics, and </a:t>
            </a:r>
          </a:p>
          <a:p>
            <a:pPr lvl="2"/>
            <a:r>
              <a:rPr lang="en-SG" altLang="en-US" sz="2400" dirty="0"/>
              <a:t>database systems. </a:t>
            </a:r>
          </a:p>
          <a:p>
            <a:r>
              <a:rPr lang="en-SG" altLang="en-US" sz="3200" dirty="0"/>
              <a:t>AI and Machine Learning (after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F4CF9-B532-4588-97E7-8E44B15D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4</a:t>
            </a:fld>
            <a:endParaRPr lang="en-US"/>
          </a:p>
        </p:txBody>
      </p:sp>
      <p:pic>
        <p:nvPicPr>
          <p:cNvPr id="37890" name="Picture 2" descr="相关图片">
            <a:extLst>
              <a:ext uri="{FF2B5EF4-FFF2-40B4-BE49-F238E27FC236}">
                <a16:creationId xmlns:a16="http://schemas.microsoft.com/office/drawing/2014/main" id="{2D961714-3AFE-4AFC-8E5B-E7EA6CAB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7" y="0"/>
            <a:ext cx="5294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484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Radar Data for Data Analytics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01D9F3-2777-4E69-9903-6DE6DA01BD9A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37A066-EA07-478F-87ED-FB797731D1F0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/>
          </a:p>
        </p:txBody>
      </p:sp>
      <p:pic>
        <p:nvPicPr>
          <p:cNvPr id="5120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95400"/>
            <a:ext cx="74676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177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Radar Data for Data Analytics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/>
              <a:t>Target ID, Time stamp, latitude, longitude, Attitude</a:t>
            </a:r>
          </a:p>
          <a:p>
            <a:r>
              <a:rPr lang="en-US" altLang="en-US" sz="2400"/>
              <a:t>0001, 16/1/2016 13:15:34, 22.15.17, 114.10.23, 171.14</a:t>
            </a:r>
          </a:p>
          <a:p>
            <a:r>
              <a:rPr lang="en-US" altLang="en-US" sz="2400"/>
              <a:t>0001, 16/1/2016 13:15:58, 22.15.33, 114.10.72, 165.48</a:t>
            </a:r>
          </a:p>
          <a:p>
            <a:r>
              <a:rPr lang="en-US" altLang="en-US" sz="2400"/>
              <a:t>…</a:t>
            </a:r>
          </a:p>
          <a:p>
            <a:r>
              <a:rPr lang="en-US" altLang="en-US" sz="2400"/>
              <a:t>…</a:t>
            </a:r>
          </a:p>
          <a:p>
            <a:r>
              <a:rPr lang="en-US" altLang="en-US" sz="2400"/>
              <a:t>…</a:t>
            </a:r>
          </a:p>
          <a:p>
            <a:r>
              <a:rPr lang="en-US" altLang="en-US" sz="2400"/>
              <a:t>…</a:t>
            </a:r>
          </a:p>
          <a:p>
            <a:r>
              <a:rPr lang="en-US" altLang="en-US" sz="2400"/>
              <a:t>Where is the target in the next time instants?</a:t>
            </a:r>
          </a:p>
          <a:p>
            <a:endParaRPr lang="en-US" altLang="en-US" sz="2400"/>
          </a:p>
          <a:p>
            <a:endParaRPr lang="en-US" altLang="en-US" sz="2400"/>
          </a:p>
        </p:txBody>
      </p:sp>
      <p:sp>
        <p:nvSpPr>
          <p:cNvPr id="5222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48135D-4588-4F63-9C29-B5DFECCB8CF4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95EF9B-25D9-427B-9F93-32788ED6024B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491593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200"/>
              <a:t>Social Network for Data Analytics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325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9C6AC9-6C96-4B15-B9A9-DB52BFE70AA1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7D1DF7-91BB-4A8A-B99D-8B06D1093D12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/>
          </a:p>
        </p:txBody>
      </p:sp>
      <p:pic>
        <p:nvPicPr>
          <p:cNvPr id="53254" name="Picture 2" descr="http://www.byeday.net/sna/assets/KMPinfoGT3-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4" y="1417639"/>
            <a:ext cx="7259637" cy="510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75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200"/>
              <a:t>Social Network for Data Analytics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427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02F03C-6551-4D92-A458-42BB0393AC4B}" type="datetime1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2020/1/13</a:t>
            </a:fld>
            <a:endParaRPr lang="en-US" altLang="zh-CN" sz="1400"/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9F3965-1FE7-40B1-A594-EFAD16AE811F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/>
          </a:p>
        </p:txBody>
      </p:sp>
      <p:pic>
        <p:nvPicPr>
          <p:cNvPr id="5427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1322388"/>
            <a:ext cx="7702550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83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Machine Learning Algorithms 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118370" y="1355108"/>
            <a:ext cx="6211409" cy="50012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Ordinary Least Square Regression (OLSR).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Multivariate Adaptive Regression Splines (MARS).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Locally Estimated Scatterplot Smoothing (LOESS).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Linear Regression.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Logistic Regression.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Back Propagation Neural Network (BPNN).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 err="1"/>
              <a:t>Apriori</a:t>
            </a:r>
            <a:r>
              <a:rPr lang="en-US" altLang="en-US" sz="2000" dirty="0"/>
              <a:t> algorithm.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k-means, k-mode, k-medians, k-medoids.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k-nearest Neighbor (k-NN).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Self-Organizing Map (SOM).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Learning vector Quantization (LVQ).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Locally weighted learning (LWL).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Ridge Regression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Least Absolute Shrinkage and Selection Operator (LASSO).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2000" dirty="0"/>
              <a:t>Elastic Net.</a:t>
            </a:r>
          </a:p>
        </p:txBody>
      </p:sp>
      <p:sp>
        <p:nvSpPr>
          <p:cNvPr id="7373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FC7966-0083-4AD0-8DAA-875202A704F2}" type="slidenum">
              <a:rPr lang="zh-CN" altLang="en-US" sz="105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05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DAD22-DA8A-4AE1-8E46-587483634970}"/>
              </a:ext>
            </a:extLst>
          </p:cNvPr>
          <p:cNvSpPr txBox="1">
            <a:spLocks/>
          </p:cNvSpPr>
          <p:nvPr/>
        </p:nvSpPr>
        <p:spPr>
          <a:xfrm>
            <a:off x="6329779" y="1355107"/>
            <a:ext cx="5743851" cy="5366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Least Angle Regression (LARS). 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Classification and Regression Tree (CART).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ID3.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C4.5 and C5.0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Chi-Squared Automatic Interaction Detection (CHAID).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Decision Stump.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M5.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Conditional Decision Trees.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Naïve Bayes.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Gaussian Naïve Bayes.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Multinomial Naïve Bayes.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Averaged One-Dependence Estimators (AODE).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Bayesian Belief Network (BBN).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Bayesian Network (BN).</a:t>
            </a:r>
          </a:p>
          <a:p>
            <a:pPr>
              <a:spcBef>
                <a:spcPts val="0"/>
              </a:spcBef>
              <a:buFontTx/>
              <a:buAutoNum type="arabicPeriod" startAt="16"/>
            </a:pPr>
            <a:r>
              <a:rPr lang="en-US" altLang="en-US" sz="2000" dirty="0"/>
              <a:t>Expectation Maximization (EM).</a:t>
            </a:r>
          </a:p>
          <a:p>
            <a:pPr>
              <a:buFontTx/>
              <a:buAutoNum type="arabicPeriod" startAt="16"/>
            </a:pPr>
            <a:endParaRPr lang="en-US" altLang="en-US" sz="1350" dirty="0"/>
          </a:p>
        </p:txBody>
      </p:sp>
    </p:spTree>
    <p:extLst>
      <p:ext uri="{BB962C8B-B14F-4D97-AF65-F5344CB8AC3E}">
        <p14:creationId xmlns:p14="http://schemas.microsoft.com/office/powerpoint/2010/main" val="894297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79900" y="82972"/>
            <a:ext cx="5409459" cy="61122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Hierarchical Clustering.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Eclat algorithm.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Perceptron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Hopfield Network.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Radial Basis Function Network (RBFN).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Deep learning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Deep Boltzmann machine (DBM).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Deep belief networks (DBN).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Convolutional neural network (CNN).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Stacked Auto-Encoders.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Principal Component Analysis (PCA).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r>
              <a:rPr lang="en-US" altLang="en-US" sz="2400" dirty="0"/>
              <a:t>Principal Component Regression (PCR).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400" dirty="0"/>
              <a:t>43. Partial Least Squares Regression (PLSR)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400" dirty="0"/>
              <a:t>44. </a:t>
            </a:r>
            <a:r>
              <a:rPr lang="en-US" altLang="en-US" sz="2400" dirty="0" err="1"/>
              <a:t>Sammon</a:t>
            </a:r>
            <a:r>
              <a:rPr lang="en-US" altLang="en-US" sz="2400" dirty="0"/>
              <a:t> Mapping</a:t>
            </a:r>
          </a:p>
          <a:p>
            <a:pPr>
              <a:spcBef>
                <a:spcPts val="0"/>
              </a:spcBef>
              <a:buFontTx/>
              <a:buAutoNum type="arabicPeriod" startAt="31"/>
            </a:pPr>
            <a:endParaRPr lang="en-US" altLang="en-US" sz="2400" dirty="0"/>
          </a:p>
        </p:txBody>
      </p:sp>
      <p:sp>
        <p:nvSpPr>
          <p:cNvPr id="7578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AE5F65-5699-422D-93F4-E2D3266F7E46}" type="slidenum">
              <a:rPr lang="zh-CN" altLang="en-US" sz="105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0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487635-C043-45B0-90A0-CEA455A001D7}"/>
              </a:ext>
            </a:extLst>
          </p:cNvPr>
          <p:cNvSpPr/>
          <p:nvPr/>
        </p:nvSpPr>
        <p:spPr>
          <a:xfrm>
            <a:off x="5489359" y="136523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en-US" sz="2400" dirty="0"/>
              <a:t>45. Multidimensional Scaling (MDS)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Projection Pursuit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Linear Discriminant Analysis (LDA)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Mixture Discriminant Analysis (MDA)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Quadratic Discriminant Analysis (QDA)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Flexible Discriminant Analysis (FDA)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Boosting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Bootstrapped Aggregation (Bagging)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AdaBoost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Stacked Generalization (blending)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Gradient Boosting Machines (GBM)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Gradient Boosted Regression Trees (GBRT)</a:t>
            </a:r>
          </a:p>
          <a:p>
            <a:pPr marL="342900" indent="-342900">
              <a:buFontTx/>
              <a:buAutoNum type="arabicPeriod" startAt="46"/>
            </a:pPr>
            <a:r>
              <a:rPr lang="en-US" altLang="en-US" sz="2400" dirty="0"/>
              <a:t>Random Forest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E28978-1B19-4FF9-AE53-E13EF8A3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5083721"/>
            <a:ext cx="11594237" cy="1325563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highlight>
                  <a:srgbClr val="FFFF00"/>
                </a:highlight>
              </a:rPr>
              <a:t>What Problems Do These Machine Learning Algorithms Solve?</a:t>
            </a:r>
          </a:p>
        </p:txBody>
      </p:sp>
    </p:spTree>
    <p:extLst>
      <p:ext uri="{BB962C8B-B14F-4D97-AF65-F5344CB8AC3E}">
        <p14:creationId xmlns:p14="http://schemas.microsoft.com/office/powerpoint/2010/main" val="3570303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E1A3-2B6B-4C33-B7D0-0A64C39C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1" dirty="0"/>
              <a:t>Multiple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FEFC-F427-4BAE-82C1-DABFDC26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804AD-13E6-4230-9D29-94E45D3C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2" descr="“candlestick”的图片搜索结果">
            <a:extLst>
              <a:ext uri="{FF2B5EF4-FFF2-40B4-BE49-F238E27FC236}">
                <a16:creationId xmlns:a16="http://schemas.microsoft.com/office/drawing/2014/main" id="{84E5FA1B-3B66-46F4-A8D4-0B06266E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0" y="2065035"/>
            <a:ext cx="9109752" cy="44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“candlestick”的图片搜索结果">
            <a:extLst>
              <a:ext uri="{FF2B5EF4-FFF2-40B4-BE49-F238E27FC236}">
                <a16:creationId xmlns:a16="http://schemas.microsoft.com/office/drawing/2014/main" id="{354AC026-357D-41C1-93D1-03B99FFA6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1" r="19175"/>
          <a:stretch/>
        </p:blipFill>
        <p:spPr bwMode="auto">
          <a:xfrm>
            <a:off x="7710434" y="81381"/>
            <a:ext cx="4478641" cy="33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483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F43C-6049-4203-873E-527E82ED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HK" b="1" dirty="0"/>
            </a:br>
            <a:r>
              <a:rPr lang="en-HK" sz="4900" b="1" dirty="0"/>
              <a:t>Graph Analytics for</a:t>
            </a:r>
            <a:br>
              <a:rPr lang="en-HK" sz="4900" b="1" dirty="0"/>
            </a:br>
            <a:r>
              <a:rPr lang="en-HK" sz="4900" b="1" dirty="0"/>
              <a:t>Discovering of Patterns in Networked Data</a:t>
            </a:r>
            <a:br>
              <a:rPr lang="en-HK" b="1" dirty="0"/>
            </a:br>
            <a:endParaRPr lang="en-H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2E45-3B31-417A-BD94-9E2BAB36D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Data Analytics </a:t>
            </a:r>
            <a:r>
              <a:rPr lang="en-US" dirty="0"/>
              <a:t>is concerned with the uncovering of hidden patterns from large data sets using </a:t>
            </a:r>
            <a:r>
              <a:rPr lang="en-US" dirty="0">
                <a:highlight>
                  <a:srgbClr val="FFFF00"/>
                </a:highlight>
              </a:rPr>
              <a:t>machine learning</a:t>
            </a:r>
            <a:r>
              <a:rPr lang="en-US" dirty="0"/>
              <a:t> methods.</a:t>
            </a:r>
          </a:p>
          <a:p>
            <a:r>
              <a:rPr lang="en-US" dirty="0">
                <a:highlight>
                  <a:srgbClr val="FFFF00"/>
                </a:highlight>
              </a:rPr>
              <a:t>Graph Analytics</a:t>
            </a:r>
            <a:r>
              <a:rPr lang="en-US" dirty="0"/>
              <a:t> is an area in data analytics</a:t>
            </a:r>
          </a:p>
          <a:p>
            <a:pPr lvl="1"/>
            <a:r>
              <a:rPr lang="en-US" dirty="0"/>
              <a:t>When data involved are graph/networked data.</a:t>
            </a:r>
          </a:p>
          <a:p>
            <a:pPr lvl="1"/>
            <a:r>
              <a:rPr lang="en-US" dirty="0"/>
              <a:t>The data are structural and the hidden patterns are structural patterns.</a:t>
            </a:r>
          </a:p>
          <a:p>
            <a:pPr lvl="1"/>
            <a:r>
              <a:rPr lang="en-US" dirty="0"/>
              <a:t>Related to graph mining and also structural pattern recognition.</a:t>
            </a:r>
          </a:p>
          <a:p>
            <a:pPr lvl="1"/>
            <a:r>
              <a:rPr lang="en-US" dirty="0"/>
              <a:t>But large data set size.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66339-1C21-4CA1-9D16-BB3BA0A5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0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6634" y="457732"/>
            <a:ext cx="10958732" cy="547687"/>
          </a:xfrm>
        </p:spPr>
        <p:txBody>
          <a:bodyPr rtlCol="1">
            <a:noAutofit/>
          </a:bodyPr>
          <a:lstStyle/>
          <a:p>
            <a:pPr>
              <a:defRPr/>
            </a:pPr>
            <a:r>
              <a:rPr lang="en-US" b="1" dirty="0"/>
              <a:t>Graph Data are Networks Represented as Graphs</a:t>
            </a:r>
          </a:p>
        </p:txBody>
      </p:sp>
      <p:pic>
        <p:nvPicPr>
          <p:cNvPr id="17411" name="Picture 3" descr="aspir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610" y="1158919"/>
            <a:ext cx="4010918" cy="272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352800" y="35814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  <a:latin typeface="Verdana" panose="020B0604030504040204" pitchFamily="34" charset="0"/>
              </a:rPr>
              <a:t>Aspirin</a:t>
            </a:r>
          </a:p>
        </p:txBody>
      </p:sp>
      <p:pic>
        <p:nvPicPr>
          <p:cNvPr id="17413" name="Picture 5" descr="protein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19201"/>
            <a:ext cx="3810000" cy="291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6248400" y="3581400"/>
            <a:ext cx="381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Tahoma" panose="020B0604030504040204" pitchFamily="34" charset="0"/>
              </a:rPr>
              <a:t>Yeast protein interaction network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 rot="-5400000">
            <a:off x="8625681" y="2270919"/>
            <a:ext cx="23320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US" sz="900">
                <a:latin typeface="Tahoma" panose="020B0604030504040204" pitchFamily="34" charset="0"/>
              </a:rPr>
              <a:t>from H. Jeong et al Nature 411, 41 (2001)</a:t>
            </a:r>
          </a:p>
        </p:txBody>
      </p:sp>
      <p:pic>
        <p:nvPicPr>
          <p:cNvPr id="17418" name="Picture 10" descr="smy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886203"/>
            <a:ext cx="3810000" cy="289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6553200" y="6292850"/>
            <a:ext cx="381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Tahoma" panose="020B0604030504040204" pitchFamily="34" charset="0"/>
              </a:rPr>
              <a:t>Co-author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DFEB75-4FD1-4596-882B-AFAE42E4B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599" y="4012072"/>
            <a:ext cx="4050444" cy="2727282"/>
          </a:xfrm>
          <a:prstGeom prst="rect">
            <a:avLst/>
          </a:prstGeom>
        </p:spPr>
      </p:pic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3279778" y="6400800"/>
            <a:ext cx="12763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Verdana" panose="020B0604030504040204" pitchFamily="34" charset="0"/>
              </a:rPr>
              <a:t>Facebook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83646-CB8F-470C-9C0A-1EED302B6EF7}"/>
              </a:ext>
            </a:extLst>
          </p:cNvPr>
          <p:cNvSpPr txBox="1"/>
          <p:nvPr/>
        </p:nvSpPr>
        <p:spPr>
          <a:xfrm>
            <a:off x="9906002" y="1693901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>
                <a:highlight>
                  <a:srgbClr val="FFFF00"/>
                </a:highlight>
              </a:rPr>
              <a:t>Large Dataset Size</a:t>
            </a:r>
          </a:p>
        </p:txBody>
      </p:sp>
    </p:spTree>
    <p:extLst>
      <p:ext uri="{BB962C8B-B14F-4D97-AF65-F5344CB8AC3E}">
        <p14:creationId xmlns:p14="http://schemas.microsoft.com/office/powerpoint/2010/main" val="372915517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A85A-58BD-4677-9E2E-10F0EB7C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many graphs? One or Many Graphs</a:t>
            </a:r>
            <a:endParaRPr lang="en-H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67339-7C44-45ED-821A-B3C4C36A3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BEF05-5E47-41CA-9D2F-05F7700D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49</a:t>
            </a:fld>
            <a:endParaRPr lang="en-US"/>
          </a:p>
        </p:txBody>
      </p:sp>
      <p:pic>
        <p:nvPicPr>
          <p:cNvPr id="50178" name="Picture 2" descr="“drug compounds”的图片搜索结果">
            <a:extLst>
              <a:ext uri="{FF2B5EF4-FFF2-40B4-BE49-F238E27FC236}">
                <a16:creationId xmlns:a16="http://schemas.microsoft.com/office/drawing/2014/main" id="{6AB1295C-6870-4646-9FDB-59EB614A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9" y="1624013"/>
            <a:ext cx="68294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https://upload.wikimedia.org/wikipedia/commons/1/1d/Schziophrenia_PPI.jpg">
            <a:extLst>
              <a:ext uri="{FF2B5EF4-FFF2-40B4-BE49-F238E27FC236}">
                <a16:creationId xmlns:a16="http://schemas.microsoft.com/office/drawing/2014/main" id="{AAFDAC06-2382-4847-AA1A-FE0F2486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3" y="1624013"/>
            <a:ext cx="4978994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29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01024-49B1-4073-B120-752CD2DB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47736-E054-4E6E-9209-7F703DE9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14300"/>
            <a:ext cx="68103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0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“directed vs undirected network”的图片搜索结果">
            <a:extLst>
              <a:ext uri="{FF2B5EF4-FFF2-40B4-BE49-F238E27FC236}">
                <a16:creationId xmlns:a16="http://schemas.microsoft.com/office/drawing/2014/main" id="{7D39A928-D4EB-49C9-B656-1107F2290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0" b="9778"/>
          <a:stretch/>
        </p:blipFill>
        <p:spPr bwMode="auto">
          <a:xfrm>
            <a:off x="217627" y="2149084"/>
            <a:ext cx="2305995" cy="24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59267" y="377686"/>
            <a:ext cx="8991600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 Types of Graphs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777319" y="1152940"/>
            <a:ext cx="10229150" cy="44963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3400" dirty="0">
                <a:cs typeface="Arial" panose="020B0604020202020204" pitchFamily="34" charset="0"/>
              </a:rPr>
              <a:t>Directed vs. undirected.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3400" dirty="0">
                <a:cs typeface="Arial" panose="020B0604020202020204" pitchFamily="34" charset="0"/>
              </a:rPr>
              <a:t>Labeled vs. unlabeled (edges &amp; vertices).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3400" dirty="0">
                <a:cs typeface="Arial" panose="020B0604020202020204" pitchFamily="34" charset="0"/>
              </a:rPr>
              <a:t>Weighted and unweighted. </a:t>
            </a:r>
          </a:p>
        </p:txBody>
      </p:sp>
      <p:pic>
        <p:nvPicPr>
          <p:cNvPr id="51202" name="Picture 2" descr="“directed vs undirected network”的图片搜索结果">
            <a:extLst>
              <a:ext uri="{FF2B5EF4-FFF2-40B4-BE49-F238E27FC236}">
                <a16:creationId xmlns:a16="http://schemas.microsoft.com/office/drawing/2014/main" id="{78F95E01-1B40-44DD-8900-D8515D71F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8" b="15657"/>
          <a:stretch/>
        </p:blipFill>
        <p:spPr bwMode="auto">
          <a:xfrm>
            <a:off x="339030" y="4640760"/>
            <a:ext cx="2136884" cy="22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“labeled and unlabeled graphs”的图片搜索结果">
            <a:extLst>
              <a:ext uri="{FF2B5EF4-FFF2-40B4-BE49-F238E27FC236}">
                <a16:creationId xmlns:a16="http://schemas.microsoft.com/office/drawing/2014/main" id="{AB981F85-9046-419E-8BC2-DBF68CC4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93" y="2800659"/>
            <a:ext cx="5904416" cy="405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“weighted vs unweighted graph”的图片搜索结果">
            <a:extLst>
              <a:ext uri="{FF2B5EF4-FFF2-40B4-BE49-F238E27FC236}">
                <a16:creationId xmlns:a16="http://schemas.microsoft.com/office/drawing/2014/main" id="{D686DA27-32FD-4567-BFE5-00FDDDB18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8" r="58549"/>
          <a:stretch/>
        </p:blipFill>
        <p:spPr bwMode="auto">
          <a:xfrm>
            <a:off x="9410200" y="442311"/>
            <a:ext cx="2447926" cy="302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8" name="Picture 8" descr="“weighted vs unweighted graph”的图片搜索结果">
            <a:extLst>
              <a:ext uri="{FF2B5EF4-FFF2-40B4-BE49-F238E27FC236}">
                <a16:creationId xmlns:a16="http://schemas.microsoft.com/office/drawing/2014/main" id="{991BE316-E338-4371-BD72-F03618F01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7" t="20358" r="7258" b="7339"/>
          <a:stretch/>
        </p:blipFill>
        <p:spPr bwMode="auto">
          <a:xfrm>
            <a:off x="8706692" y="3513789"/>
            <a:ext cx="2804206" cy="274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33185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B007-D729-40EE-A4BE-CE1976A4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Graph </a:t>
            </a:r>
            <a:r>
              <a:rPr lang="en-US" b="1"/>
              <a:t>Analytics Problems</a:t>
            </a:r>
            <a:endParaRPr lang="en-H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E15D0-F28C-4AD9-B249-E4EFBFC5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Labeled graphs.</a:t>
            </a:r>
          </a:p>
          <a:p>
            <a:pPr lvl="1"/>
            <a:r>
              <a:rPr lang="en-US" dirty="0"/>
              <a:t>Frequent subgraphs.</a:t>
            </a:r>
          </a:p>
          <a:p>
            <a:r>
              <a:rPr lang="en-US" dirty="0"/>
              <a:t>Single Unlabeled graphs.</a:t>
            </a:r>
          </a:p>
          <a:p>
            <a:pPr lvl="1"/>
            <a:r>
              <a:rPr lang="en-US" dirty="0"/>
              <a:t>Graph clustering.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E05B4-F7B9-423D-A2E6-8A6CD3A6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81143"/>
            <a:ext cx="10515600" cy="1325563"/>
          </a:xfrm>
        </p:spPr>
        <p:txBody>
          <a:bodyPr>
            <a:normAutofit/>
          </a:bodyPr>
          <a:lstStyle/>
          <a:p>
            <a:pPr rtl="0" eaLnBrk="1" hangingPunct="1"/>
            <a:r>
              <a:rPr lang="en-US" altLang="en-US" b="1">
                <a:cs typeface="Times New Roman" panose="02020603050405020304" pitchFamily="18" charset="0"/>
              </a:rPr>
              <a:t>Graph </a:t>
            </a:r>
            <a:r>
              <a:rPr lang="en-US" altLang="en-US" b="1" dirty="0">
                <a:cs typeface="Times New Roman" panose="02020603050405020304" pitchFamily="18" charset="0"/>
              </a:rPr>
              <a:t>Mining of Multiple Labeled Graphs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2032471"/>
            <a:ext cx="4746171" cy="4088928"/>
          </a:xfrm>
        </p:spPr>
        <p:txBody>
          <a:bodyPr>
            <a:noAutofit/>
          </a:bodyPr>
          <a:lstStyle/>
          <a:p>
            <a:r>
              <a:rPr lang="en-US" altLang="en-US" sz="3000" dirty="0">
                <a:cs typeface="Arial" panose="020B0604020202020204" pitchFamily="34" charset="0"/>
              </a:rPr>
              <a:t>Discovering </a:t>
            </a:r>
            <a:r>
              <a:rPr lang="en-US" altLang="en-US" sz="3000" dirty="0">
                <a:solidFill>
                  <a:srgbClr val="FF0000"/>
                </a:solidFill>
                <a:cs typeface="Arial" panose="020B0604020202020204" pitchFamily="34" charset="0"/>
              </a:rPr>
              <a:t>frequent patterns (subgraphs)</a:t>
            </a:r>
            <a:r>
              <a:rPr lang="en-US" altLang="en-US" sz="3000" dirty="0">
                <a:cs typeface="Arial" panose="020B0604020202020204" pitchFamily="34" charset="0"/>
              </a:rPr>
              <a:t> in multiple labeled graphs</a:t>
            </a:r>
          </a:p>
          <a:p>
            <a:r>
              <a:rPr lang="en-US" altLang="en-US" sz="3200" dirty="0" err="1">
                <a:cs typeface="Arial" panose="020B0604020202020204" pitchFamily="34" charset="0"/>
              </a:rPr>
              <a:t>Apriori</a:t>
            </a:r>
            <a:r>
              <a:rPr lang="en-US" altLang="en-US" sz="3200" dirty="0">
                <a:cs typeface="Arial" panose="020B0604020202020204" pitchFamily="34" charset="0"/>
              </a:rPr>
              <a:t>-based algorithm, FSG.</a:t>
            </a:r>
          </a:p>
          <a:p>
            <a:r>
              <a:rPr lang="en-US" altLang="en-US" sz="3200" dirty="0">
                <a:cs typeface="Arial" panose="020B0604020202020204" pitchFamily="34" charset="0"/>
              </a:rPr>
              <a:t>Pattern-growth based algorithm, </a:t>
            </a:r>
            <a:r>
              <a:rPr lang="en-US" altLang="en-US" sz="3200" dirty="0" err="1">
                <a:cs typeface="Arial" panose="020B0604020202020204" pitchFamily="34" charset="0"/>
              </a:rPr>
              <a:t>gSPAN</a:t>
            </a:r>
            <a:r>
              <a:rPr lang="en-US" altLang="en-US" sz="3200" dirty="0"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6626" name="Picture 2" descr="frequent subgraphs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704" y="1725790"/>
            <a:ext cx="6071585" cy="43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49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400"/>
          <p:cNvSpPr>
            <a:spLocks noChangeArrowheads="1"/>
          </p:cNvSpPr>
          <p:nvPr/>
        </p:nvSpPr>
        <p:spPr bwMode="auto">
          <a:xfrm>
            <a:off x="3581400" y="1103544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59" name="Line 401"/>
          <p:cNvSpPr>
            <a:spLocks noChangeShapeType="1"/>
          </p:cNvSpPr>
          <p:nvPr/>
        </p:nvSpPr>
        <p:spPr bwMode="auto">
          <a:xfrm>
            <a:off x="3733800" y="1179744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0" name="Oval 402"/>
          <p:cNvSpPr>
            <a:spLocks noChangeArrowheads="1"/>
          </p:cNvSpPr>
          <p:nvPr/>
        </p:nvSpPr>
        <p:spPr bwMode="auto">
          <a:xfrm>
            <a:off x="4343400" y="1103544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61" name="Oval 403"/>
          <p:cNvSpPr>
            <a:spLocks noChangeArrowheads="1"/>
          </p:cNvSpPr>
          <p:nvPr/>
        </p:nvSpPr>
        <p:spPr bwMode="auto">
          <a:xfrm>
            <a:off x="4953000" y="1103544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62" name="Line 404"/>
          <p:cNvSpPr>
            <a:spLocks noChangeShapeType="1"/>
          </p:cNvSpPr>
          <p:nvPr/>
        </p:nvSpPr>
        <p:spPr bwMode="auto">
          <a:xfrm>
            <a:off x="5105400" y="1179744"/>
            <a:ext cx="609600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3" name="Oval 405"/>
          <p:cNvSpPr>
            <a:spLocks noChangeArrowheads="1"/>
          </p:cNvSpPr>
          <p:nvPr/>
        </p:nvSpPr>
        <p:spPr bwMode="auto">
          <a:xfrm>
            <a:off x="5715000" y="1103544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64" name="Oval 406"/>
          <p:cNvSpPr>
            <a:spLocks noChangeArrowheads="1"/>
          </p:cNvSpPr>
          <p:nvPr/>
        </p:nvSpPr>
        <p:spPr bwMode="auto">
          <a:xfrm>
            <a:off x="6324600" y="1103544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65" name="Line 407"/>
          <p:cNvSpPr>
            <a:spLocks noChangeShapeType="1"/>
          </p:cNvSpPr>
          <p:nvPr/>
        </p:nvSpPr>
        <p:spPr bwMode="auto">
          <a:xfrm>
            <a:off x="6477000" y="1179744"/>
            <a:ext cx="609600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6" name="Oval 408"/>
          <p:cNvSpPr>
            <a:spLocks noChangeArrowheads="1"/>
          </p:cNvSpPr>
          <p:nvPr/>
        </p:nvSpPr>
        <p:spPr bwMode="auto">
          <a:xfrm>
            <a:off x="7086600" y="1103544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67" name="Oval 410"/>
          <p:cNvSpPr>
            <a:spLocks noChangeArrowheads="1"/>
          </p:cNvSpPr>
          <p:nvPr/>
        </p:nvSpPr>
        <p:spPr bwMode="auto">
          <a:xfrm>
            <a:off x="3581400" y="19812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68" name="Line 411"/>
          <p:cNvSpPr>
            <a:spLocks noChangeShapeType="1"/>
          </p:cNvSpPr>
          <p:nvPr/>
        </p:nvSpPr>
        <p:spPr bwMode="auto">
          <a:xfrm>
            <a:off x="3733800" y="20574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9" name="Oval 412"/>
          <p:cNvSpPr>
            <a:spLocks noChangeArrowheads="1"/>
          </p:cNvSpPr>
          <p:nvPr/>
        </p:nvSpPr>
        <p:spPr bwMode="auto">
          <a:xfrm>
            <a:off x="4343400" y="19812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70" name="Line 413"/>
          <p:cNvSpPr>
            <a:spLocks noChangeShapeType="1"/>
          </p:cNvSpPr>
          <p:nvPr/>
        </p:nvSpPr>
        <p:spPr bwMode="auto">
          <a:xfrm flipV="1">
            <a:off x="3733800" y="2057400"/>
            <a:ext cx="609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1" name="Oval 414"/>
          <p:cNvSpPr>
            <a:spLocks noChangeArrowheads="1"/>
          </p:cNvSpPr>
          <p:nvPr/>
        </p:nvSpPr>
        <p:spPr bwMode="auto">
          <a:xfrm>
            <a:off x="3581400" y="2286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72" name="Oval 415"/>
          <p:cNvSpPr>
            <a:spLocks noChangeArrowheads="1"/>
          </p:cNvSpPr>
          <p:nvPr/>
        </p:nvSpPr>
        <p:spPr bwMode="auto">
          <a:xfrm>
            <a:off x="4953000" y="19812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73" name="Line 416"/>
          <p:cNvSpPr>
            <a:spLocks noChangeShapeType="1"/>
          </p:cNvSpPr>
          <p:nvPr/>
        </p:nvSpPr>
        <p:spPr bwMode="auto">
          <a:xfrm>
            <a:off x="5105400" y="20574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4" name="Oval 417"/>
          <p:cNvSpPr>
            <a:spLocks noChangeArrowheads="1"/>
          </p:cNvSpPr>
          <p:nvPr/>
        </p:nvSpPr>
        <p:spPr bwMode="auto">
          <a:xfrm>
            <a:off x="5715000" y="19812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75" name="Line 418"/>
          <p:cNvSpPr>
            <a:spLocks noChangeShapeType="1"/>
          </p:cNvSpPr>
          <p:nvPr/>
        </p:nvSpPr>
        <p:spPr bwMode="auto">
          <a:xfrm flipV="1">
            <a:off x="5105400" y="2057400"/>
            <a:ext cx="609600" cy="3048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6" name="Oval 419"/>
          <p:cNvSpPr>
            <a:spLocks noChangeArrowheads="1"/>
          </p:cNvSpPr>
          <p:nvPr/>
        </p:nvSpPr>
        <p:spPr bwMode="auto">
          <a:xfrm>
            <a:off x="4953000" y="22860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77" name="Oval 420"/>
          <p:cNvSpPr>
            <a:spLocks noChangeArrowheads="1"/>
          </p:cNvSpPr>
          <p:nvPr/>
        </p:nvSpPr>
        <p:spPr bwMode="auto">
          <a:xfrm>
            <a:off x="6324600" y="19812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78" name="Line 421"/>
          <p:cNvSpPr>
            <a:spLocks noChangeShapeType="1"/>
          </p:cNvSpPr>
          <p:nvPr/>
        </p:nvSpPr>
        <p:spPr bwMode="auto">
          <a:xfrm>
            <a:off x="6477000" y="2057400"/>
            <a:ext cx="609600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9" name="Oval 422"/>
          <p:cNvSpPr>
            <a:spLocks noChangeArrowheads="1"/>
          </p:cNvSpPr>
          <p:nvPr/>
        </p:nvSpPr>
        <p:spPr bwMode="auto">
          <a:xfrm>
            <a:off x="7086600" y="19812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080" name="Line 423"/>
          <p:cNvSpPr>
            <a:spLocks noChangeShapeType="1"/>
          </p:cNvSpPr>
          <p:nvPr/>
        </p:nvSpPr>
        <p:spPr bwMode="auto">
          <a:xfrm flipV="1">
            <a:off x="6477000" y="2057400"/>
            <a:ext cx="609600" cy="3048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1" name="Oval 424"/>
          <p:cNvSpPr>
            <a:spLocks noChangeArrowheads="1"/>
          </p:cNvSpPr>
          <p:nvPr/>
        </p:nvSpPr>
        <p:spPr bwMode="auto">
          <a:xfrm>
            <a:off x="6324600" y="22860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05" name="Oval 429"/>
          <p:cNvSpPr>
            <a:spLocks noChangeArrowheads="1"/>
          </p:cNvSpPr>
          <p:nvPr/>
        </p:nvSpPr>
        <p:spPr bwMode="auto">
          <a:xfrm>
            <a:off x="1828800" y="4191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06" name="Line 430"/>
          <p:cNvSpPr>
            <a:spLocks noChangeShapeType="1"/>
          </p:cNvSpPr>
          <p:nvPr/>
        </p:nvSpPr>
        <p:spPr bwMode="auto">
          <a:xfrm>
            <a:off x="1981200" y="42672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07" name="Oval 431"/>
          <p:cNvSpPr>
            <a:spLocks noChangeArrowheads="1"/>
          </p:cNvSpPr>
          <p:nvPr/>
        </p:nvSpPr>
        <p:spPr bwMode="auto">
          <a:xfrm>
            <a:off x="2590800" y="4191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09" name="Line 433"/>
          <p:cNvSpPr>
            <a:spLocks noChangeShapeType="1"/>
          </p:cNvSpPr>
          <p:nvPr/>
        </p:nvSpPr>
        <p:spPr bwMode="auto">
          <a:xfrm flipV="1">
            <a:off x="1905000" y="36576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10" name="Oval 434"/>
          <p:cNvSpPr>
            <a:spLocks noChangeArrowheads="1"/>
          </p:cNvSpPr>
          <p:nvPr/>
        </p:nvSpPr>
        <p:spPr bwMode="auto">
          <a:xfrm>
            <a:off x="1828800" y="35052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11" name="Line 435"/>
          <p:cNvSpPr>
            <a:spLocks noChangeShapeType="1"/>
          </p:cNvSpPr>
          <p:nvPr/>
        </p:nvSpPr>
        <p:spPr bwMode="auto">
          <a:xfrm flipV="1">
            <a:off x="2667000" y="3657600"/>
            <a:ext cx="0" cy="5334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12" name="Oval 436"/>
          <p:cNvSpPr>
            <a:spLocks noChangeArrowheads="1"/>
          </p:cNvSpPr>
          <p:nvPr/>
        </p:nvSpPr>
        <p:spPr bwMode="auto">
          <a:xfrm>
            <a:off x="2590800" y="35052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13" name="Oval 437"/>
          <p:cNvSpPr>
            <a:spLocks noChangeArrowheads="1"/>
          </p:cNvSpPr>
          <p:nvPr/>
        </p:nvSpPr>
        <p:spPr bwMode="auto">
          <a:xfrm>
            <a:off x="3124200" y="3810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14" name="Line 438"/>
          <p:cNvSpPr>
            <a:spLocks noChangeShapeType="1"/>
          </p:cNvSpPr>
          <p:nvPr/>
        </p:nvSpPr>
        <p:spPr bwMode="auto">
          <a:xfrm flipV="1">
            <a:off x="3200400" y="3505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15" name="Oval 439"/>
          <p:cNvSpPr>
            <a:spLocks noChangeArrowheads="1"/>
          </p:cNvSpPr>
          <p:nvPr/>
        </p:nvSpPr>
        <p:spPr bwMode="auto">
          <a:xfrm>
            <a:off x="3124200" y="33528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16" name="Line 440"/>
          <p:cNvSpPr>
            <a:spLocks noChangeShapeType="1"/>
          </p:cNvSpPr>
          <p:nvPr/>
        </p:nvSpPr>
        <p:spPr bwMode="auto">
          <a:xfrm flipH="1">
            <a:off x="2971800" y="3962400"/>
            <a:ext cx="2286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17" name="Line 441"/>
          <p:cNvSpPr>
            <a:spLocks noChangeShapeType="1"/>
          </p:cNvSpPr>
          <p:nvPr/>
        </p:nvSpPr>
        <p:spPr bwMode="auto">
          <a:xfrm>
            <a:off x="3200400" y="3962400"/>
            <a:ext cx="228600" cy="2286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18" name="Oval 442"/>
          <p:cNvSpPr>
            <a:spLocks noChangeArrowheads="1"/>
          </p:cNvSpPr>
          <p:nvPr/>
        </p:nvSpPr>
        <p:spPr bwMode="auto">
          <a:xfrm>
            <a:off x="2895600" y="4191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19" name="Oval 443"/>
          <p:cNvSpPr>
            <a:spLocks noChangeArrowheads="1"/>
          </p:cNvSpPr>
          <p:nvPr/>
        </p:nvSpPr>
        <p:spPr bwMode="auto">
          <a:xfrm>
            <a:off x="3352800" y="41910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21" name="Oval 445"/>
          <p:cNvSpPr>
            <a:spLocks noChangeArrowheads="1"/>
          </p:cNvSpPr>
          <p:nvPr/>
        </p:nvSpPr>
        <p:spPr bwMode="auto">
          <a:xfrm>
            <a:off x="3657600" y="41148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22" name="Line 446"/>
          <p:cNvSpPr>
            <a:spLocks noChangeShapeType="1"/>
          </p:cNvSpPr>
          <p:nvPr/>
        </p:nvSpPr>
        <p:spPr bwMode="auto">
          <a:xfrm>
            <a:off x="3810000" y="4191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23" name="Oval 447"/>
          <p:cNvSpPr>
            <a:spLocks noChangeArrowheads="1"/>
          </p:cNvSpPr>
          <p:nvPr/>
        </p:nvSpPr>
        <p:spPr bwMode="auto">
          <a:xfrm>
            <a:off x="4419600" y="41148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24" name="Line 448"/>
          <p:cNvSpPr>
            <a:spLocks noChangeShapeType="1"/>
          </p:cNvSpPr>
          <p:nvPr/>
        </p:nvSpPr>
        <p:spPr bwMode="auto">
          <a:xfrm flipV="1">
            <a:off x="3810000" y="3581400"/>
            <a:ext cx="304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25" name="Oval 449"/>
          <p:cNvSpPr>
            <a:spLocks noChangeArrowheads="1"/>
          </p:cNvSpPr>
          <p:nvPr/>
        </p:nvSpPr>
        <p:spPr bwMode="auto">
          <a:xfrm>
            <a:off x="4038600" y="3429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26" name="Line 450"/>
          <p:cNvSpPr>
            <a:spLocks noChangeShapeType="1"/>
          </p:cNvSpPr>
          <p:nvPr/>
        </p:nvSpPr>
        <p:spPr bwMode="auto">
          <a:xfrm>
            <a:off x="4114800" y="3581400"/>
            <a:ext cx="304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27" name="Oval 451"/>
          <p:cNvSpPr>
            <a:spLocks noChangeArrowheads="1"/>
          </p:cNvSpPr>
          <p:nvPr/>
        </p:nvSpPr>
        <p:spPr bwMode="auto">
          <a:xfrm>
            <a:off x="3581400" y="6096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28" name="Line 452"/>
          <p:cNvSpPr>
            <a:spLocks noChangeShapeType="1"/>
          </p:cNvSpPr>
          <p:nvPr/>
        </p:nvSpPr>
        <p:spPr bwMode="auto">
          <a:xfrm>
            <a:off x="3733800" y="61722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29" name="Oval 453"/>
          <p:cNvSpPr>
            <a:spLocks noChangeArrowheads="1"/>
          </p:cNvSpPr>
          <p:nvPr/>
        </p:nvSpPr>
        <p:spPr bwMode="auto">
          <a:xfrm>
            <a:off x="4343400" y="6096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30" name="Line 454"/>
          <p:cNvSpPr>
            <a:spLocks noChangeShapeType="1"/>
          </p:cNvSpPr>
          <p:nvPr/>
        </p:nvSpPr>
        <p:spPr bwMode="auto">
          <a:xfrm flipV="1">
            <a:off x="3733800" y="5562600"/>
            <a:ext cx="304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31" name="Oval 455"/>
          <p:cNvSpPr>
            <a:spLocks noChangeArrowheads="1"/>
          </p:cNvSpPr>
          <p:nvPr/>
        </p:nvSpPr>
        <p:spPr bwMode="auto">
          <a:xfrm>
            <a:off x="3962400" y="54102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32" name="Line 456"/>
          <p:cNvSpPr>
            <a:spLocks noChangeShapeType="1"/>
          </p:cNvSpPr>
          <p:nvPr/>
        </p:nvSpPr>
        <p:spPr bwMode="auto">
          <a:xfrm>
            <a:off x="4038600" y="5562600"/>
            <a:ext cx="304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33" name="Line 457"/>
          <p:cNvSpPr>
            <a:spLocks noChangeShapeType="1"/>
          </p:cNvSpPr>
          <p:nvPr/>
        </p:nvSpPr>
        <p:spPr bwMode="auto">
          <a:xfrm flipH="1">
            <a:off x="3429000" y="5486400"/>
            <a:ext cx="533400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34" name="Oval 458"/>
          <p:cNvSpPr>
            <a:spLocks noChangeArrowheads="1"/>
          </p:cNvSpPr>
          <p:nvPr/>
        </p:nvSpPr>
        <p:spPr bwMode="auto">
          <a:xfrm>
            <a:off x="3276600" y="54102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42" name="Oval 466"/>
          <p:cNvSpPr>
            <a:spLocks noChangeArrowheads="1"/>
          </p:cNvSpPr>
          <p:nvPr/>
        </p:nvSpPr>
        <p:spPr bwMode="auto">
          <a:xfrm>
            <a:off x="7848600" y="41148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43" name="Line 467"/>
          <p:cNvSpPr>
            <a:spLocks noChangeShapeType="1"/>
          </p:cNvSpPr>
          <p:nvPr/>
        </p:nvSpPr>
        <p:spPr bwMode="auto">
          <a:xfrm>
            <a:off x="8001000" y="4191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44" name="Oval 468"/>
          <p:cNvSpPr>
            <a:spLocks noChangeArrowheads="1"/>
          </p:cNvSpPr>
          <p:nvPr/>
        </p:nvSpPr>
        <p:spPr bwMode="auto">
          <a:xfrm>
            <a:off x="8610600" y="41148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45" name="Line 469"/>
          <p:cNvSpPr>
            <a:spLocks noChangeShapeType="1"/>
          </p:cNvSpPr>
          <p:nvPr/>
        </p:nvSpPr>
        <p:spPr bwMode="auto">
          <a:xfrm flipV="1">
            <a:off x="8001000" y="3581400"/>
            <a:ext cx="304800" cy="6096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46" name="Oval 470"/>
          <p:cNvSpPr>
            <a:spLocks noChangeArrowheads="1"/>
          </p:cNvSpPr>
          <p:nvPr/>
        </p:nvSpPr>
        <p:spPr bwMode="auto">
          <a:xfrm>
            <a:off x="8229600" y="34290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47" name="Line 471"/>
          <p:cNvSpPr>
            <a:spLocks noChangeShapeType="1"/>
          </p:cNvSpPr>
          <p:nvPr/>
        </p:nvSpPr>
        <p:spPr bwMode="auto">
          <a:xfrm>
            <a:off x="8305800" y="3581400"/>
            <a:ext cx="304800" cy="6096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48" name="Oval 472"/>
          <p:cNvSpPr>
            <a:spLocks noChangeArrowheads="1"/>
          </p:cNvSpPr>
          <p:nvPr/>
        </p:nvSpPr>
        <p:spPr bwMode="auto">
          <a:xfrm>
            <a:off x="5867400" y="4191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49" name="Line 473"/>
          <p:cNvSpPr>
            <a:spLocks noChangeShapeType="1"/>
          </p:cNvSpPr>
          <p:nvPr/>
        </p:nvSpPr>
        <p:spPr bwMode="auto">
          <a:xfrm>
            <a:off x="6019800" y="42672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50" name="Oval 474"/>
          <p:cNvSpPr>
            <a:spLocks noChangeArrowheads="1"/>
          </p:cNvSpPr>
          <p:nvPr/>
        </p:nvSpPr>
        <p:spPr bwMode="auto">
          <a:xfrm>
            <a:off x="6629400" y="4191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51" name="Line 475"/>
          <p:cNvSpPr>
            <a:spLocks noChangeShapeType="1"/>
          </p:cNvSpPr>
          <p:nvPr/>
        </p:nvSpPr>
        <p:spPr bwMode="auto">
          <a:xfrm flipV="1">
            <a:off x="5943600" y="3657600"/>
            <a:ext cx="0" cy="5334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52" name="Oval 476"/>
          <p:cNvSpPr>
            <a:spLocks noChangeArrowheads="1"/>
          </p:cNvSpPr>
          <p:nvPr/>
        </p:nvSpPr>
        <p:spPr bwMode="auto">
          <a:xfrm>
            <a:off x="5867400" y="35052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53" name="Line 477"/>
          <p:cNvSpPr>
            <a:spLocks noChangeShapeType="1"/>
          </p:cNvSpPr>
          <p:nvPr/>
        </p:nvSpPr>
        <p:spPr bwMode="auto">
          <a:xfrm flipV="1">
            <a:off x="6705600" y="3657600"/>
            <a:ext cx="0" cy="5334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54" name="Oval 478"/>
          <p:cNvSpPr>
            <a:spLocks noChangeArrowheads="1"/>
          </p:cNvSpPr>
          <p:nvPr/>
        </p:nvSpPr>
        <p:spPr bwMode="auto">
          <a:xfrm>
            <a:off x="6629400" y="35052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55" name="Oval 479"/>
          <p:cNvSpPr>
            <a:spLocks noChangeArrowheads="1"/>
          </p:cNvSpPr>
          <p:nvPr/>
        </p:nvSpPr>
        <p:spPr bwMode="auto">
          <a:xfrm>
            <a:off x="7239000" y="3810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56" name="Line 480"/>
          <p:cNvSpPr>
            <a:spLocks noChangeShapeType="1"/>
          </p:cNvSpPr>
          <p:nvPr/>
        </p:nvSpPr>
        <p:spPr bwMode="auto">
          <a:xfrm flipV="1">
            <a:off x="7315200" y="3505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57" name="Oval 481"/>
          <p:cNvSpPr>
            <a:spLocks noChangeArrowheads="1"/>
          </p:cNvSpPr>
          <p:nvPr/>
        </p:nvSpPr>
        <p:spPr bwMode="auto">
          <a:xfrm>
            <a:off x="7239000" y="33528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58" name="Line 482"/>
          <p:cNvSpPr>
            <a:spLocks noChangeShapeType="1"/>
          </p:cNvSpPr>
          <p:nvPr/>
        </p:nvSpPr>
        <p:spPr bwMode="auto">
          <a:xfrm flipH="1">
            <a:off x="7086600" y="3962400"/>
            <a:ext cx="228600" cy="2286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59" name="Line 483"/>
          <p:cNvSpPr>
            <a:spLocks noChangeShapeType="1"/>
          </p:cNvSpPr>
          <p:nvPr/>
        </p:nvSpPr>
        <p:spPr bwMode="auto">
          <a:xfrm>
            <a:off x="7315200" y="3962400"/>
            <a:ext cx="228600" cy="2286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60" name="Oval 484"/>
          <p:cNvSpPr>
            <a:spLocks noChangeArrowheads="1"/>
          </p:cNvSpPr>
          <p:nvPr/>
        </p:nvSpPr>
        <p:spPr bwMode="auto">
          <a:xfrm>
            <a:off x="7010400" y="41910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61" name="Oval 485"/>
          <p:cNvSpPr>
            <a:spLocks noChangeArrowheads="1"/>
          </p:cNvSpPr>
          <p:nvPr/>
        </p:nvSpPr>
        <p:spPr bwMode="auto">
          <a:xfrm>
            <a:off x="7467600" y="41910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62" name="Oval 486"/>
          <p:cNvSpPr>
            <a:spLocks noChangeArrowheads="1"/>
          </p:cNvSpPr>
          <p:nvPr/>
        </p:nvSpPr>
        <p:spPr bwMode="auto">
          <a:xfrm>
            <a:off x="4724400" y="41910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63" name="Line 487"/>
          <p:cNvSpPr>
            <a:spLocks noChangeShapeType="1"/>
          </p:cNvSpPr>
          <p:nvPr/>
        </p:nvSpPr>
        <p:spPr bwMode="auto">
          <a:xfrm>
            <a:off x="4876800" y="4267200"/>
            <a:ext cx="609600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64" name="Oval 488"/>
          <p:cNvSpPr>
            <a:spLocks noChangeArrowheads="1"/>
          </p:cNvSpPr>
          <p:nvPr/>
        </p:nvSpPr>
        <p:spPr bwMode="auto">
          <a:xfrm>
            <a:off x="5486400" y="41910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65" name="Line 489"/>
          <p:cNvSpPr>
            <a:spLocks noChangeShapeType="1"/>
          </p:cNvSpPr>
          <p:nvPr/>
        </p:nvSpPr>
        <p:spPr bwMode="auto">
          <a:xfrm flipV="1">
            <a:off x="4800600" y="36576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66" name="Oval 490"/>
          <p:cNvSpPr>
            <a:spLocks noChangeArrowheads="1"/>
          </p:cNvSpPr>
          <p:nvPr/>
        </p:nvSpPr>
        <p:spPr bwMode="auto">
          <a:xfrm>
            <a:off x="4724400" y="3505200"/>
            <a:ext cx="152400" cy="1524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67" name="Line 491"/>
          <p:cNvSpPr>
            <a:spLocks noChangeShapeType="1"/>
          </p:cNvSpPr>
          <p:nvPr/>
        </p:nvSpPr>
        <p:spPr bwMode="auto">
          <a:xfrm flipV="1">
            <a:off x="5562600" y="3657600"/>
            <a:ext cx="0" cy="53340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68" name="Oval 492"/>
          <p:cNvSpPr>
            <a:spLocks noChangeArrowheads="1"/>
          </p:cNvSpPr>
          <p:nvPr/>
        </p:nvSpPr>
        <p:spPr bwMode="auto">
          <a:xfrm>
            <a:off x="5486400" y="3505200"/>
            <a:ext cx="152400" cy="152400"/>
          </a:xfrm>
          <a:prstGeom prst="ellipse">
            <a:avLst/>
          </a:prstGeom>
          <a:solidFill>
            <a:schemeClr val="hlink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76" name="Rectangle 500"/>
          <p:cNvSpPr>
            <a:spLocks noChangeArrowheads="1"/>
          </p:cNvSpPr>
          <p:nvPr/>
        </p:nvSpPr>
        <p:spPr bwMode="auto">
          <a:xfrm>
            <a:off x="1752600" y="3200400"/>
            <a:ext cx="71628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138" name="Rectangle 501"/>
          <p:cNvSpPr>
            <a:spLocks noChangeArrowheads="1"/>
          </p:cNvSpPr>
          <p:nvPr/>
        </p:nvSpPr>
        <p:spPr bwMode="auto">
          <a:xfrm>
            <a:off x="1752600" y="1752600"/>
            <a:ext cx="7162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45139" name="Rectangle 502"/>
          <p:cNvSpPr>
            <a:spLocks noChangeArrowheads="1"/>
          </p:cNvSpPr>
          <p:nvPr/>
        </p:nvSpPr>
        <p:spPr bwMode="auto">
          <a:xfrm>
            <a:off x="1770355" y="773008"/>
            <a:ext cx="71628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79" name="Text Box 503"/>
          <p:cNvSpPr txBox="1">
            <a:spLocks noChangeArrowheads="1"/>
          </p:cNvSpPr>
          <p:nvPr/>
        </p:nvSpPr>
        <p:spPr bwMode="auto">
          <a:xfrm>
            <a:off x="9147241" y="820458"/>
            <a:ext cx="13340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dirty="0"/>
              <a:t>frequent</a:t>
            </a:r>
          </a:p>
          <a:p>
            <a:pPr algn="ctr" eaLnBrk="1" hangingPunct="1">
              <a:defRPr/>
            </a:pPr>
            <a:r>
              <a:rPr lang="en-US" dirty="0"/>
              <a:t>1-subgraphs</a:t>
            </a:r>
          </a:p>
        </p:txBody>
      </p:sp>
      <p:sp>
        <p:nvSpPr>
          <p:cNvPr id="153081" name="Text Box 505"/>
          <p:cNvSpPr txBox="1">
            <a:spLocks noChangeArrowheads="1"/>
          </p:cNvSpPr>
          <p:nvPr/>
        </p:nvSpPr>
        <p:spPr bwMode="auto">
          <a:xfrm>
            <a:off x="8870952" y="3124200"/>
            <a:ext cx="1385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/>
              <a:t>3-candidates</a:t>
            </a:r>
          </a:p>
        </p:txBody>
      </p:sp>
      <p:sp>
        <p:nvSpPr>
          <p:cNvPr id="153083" name="Text Box 507"/>
          <p:cNvSpPr txBox="1">
            <a:spLocks noChangeArrowheads="1"/>
          </p:cNvSpPr>
          <p:nvPr/>
        </p:nvSpPr>
        <p:spPr bwMode="auto">
          <a:xfrm>
            <a:off x="8870952" y="5029200"/>
            <a:ext cx="1385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/>
              <a:t>4-candidates</a:t>
            </a:r>
          </a:p>
        </p:txBody>
      </p:sp>
      <p:sp>
        <p:nvSpPr>
          <p:cNvPr id="153085" name="AutoShape 509"/>
          <p:cNvSpPr>
            <a:spLocks noChangeArrowheads="1"/>
          </p:cNvSpPr>
          <p:nvPr/>
        </p:nvSpPr>
        <p:spPr bwMode="auto">
          <a:xfrm>
            <a:off x="9525003" y="3581400"/>
            <a:ext cx="409575" cy="457200"/>
          </a:xfrm>
          <a:prstGeom prst="downArrow">
            <a:avLst>
              <a:gd name="adj1" fmla="val 50000"/>
              <a:gd name="adj2" fmla="val 27907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rtl="1" eaLnBrk="1" hangingPunct="1">
              <a:defRPr/>
            </a:pPr>
            <a:endParaRPr lang="he-IL"/>
          </a:p>
        </p:txBody>
      </p:sp>
      <p:sp>
        <p:nvSpPr>
          <p:cNvPr id="153086" name="AutoShape 510"/>
          <p:cNvSpPr>
            <a:spLocks noChangeArrowheads="1"/>
          </p:cNvSpPr>
          <p:nvPr/>
        </p:nvSpPr>
        <p:spPr bwMode="auto">
          <a:xfrm>
            <a:off x="9525003" y="5410200"/>
            <a:ext cx="409575" cy="457200"/>
          </a:xfrm>
          <a:prstGeom prst="downArrow">
            <a:avLst>
              <a:gd name="adj1" fmla="val 50000"/>
              <a:gd name="adj2" fmla="val 27907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rtl="1" eaLnBrk="1" hangingPunct="1">
              <a:defRPr/>
            </a:pPr>
            <a:endParaRPr lang="he-IL"/>
          </a:p>
        </p:txBody>
      </p:sp>
      <p:sp>
        <p:nvSpPr>
          <p:cNvPr id="153087" name="Rectangle 511"/>
          <p:cNvSpPr>
            <a:spLocks noChangeArrowheads="1"/>
          </p:cNvSpPr>
          <p:nvPr/>
        </p:nvSpPr>
        <p:spPr bwMode="auto">
          <a:xfrm>
            <a:off x="1752600" y="5181600"/>
            <a:ext cx="71628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091" name="Line 515"/>
          <p:cNvSpPr>
            <a:spLocks noChangeShapeType="1"/>
          </p:cNvSpPr>
          <p:nvPr/>
        </p:nvSpPr>
        <p:spPr bwMode="auto">
          <a:xfrm flipH="1">
            <a:off x="3429000" y="26670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92" name="Line 516"/>
          <p:cNvSpPr>
            <a:spLocks noChangeShapeType="1"/>
          </p:cNvSpPr>
          <p:nvPr/>
        </p:nvSpPr>
        <p:spPr bwMode="auto">
          <a:xfrm>
            <a:off x="3962400" y="26670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095" name="Line 519"/>
          <p:cNvSpPr>
            <a:spLocks noChangeShapeType="1"/>
          </p:cNvSpPr>
          <p:nvPr/>
        </p:nvSpPr>
        <p:spPr bwMode="auto">
          <a:xfrm flipH="1">
            <a:off x="3429000" y="2667000"/>
            <a:ext cx="1828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101" name="Line 525"/>
          <p:cNvSpPr>
            <a:spLocks noChangeShapeType="1"/>
          </p:cNvSpPr>
          <p:nvPr/>
        </p:nvSpPr>
        <p:spPr bwMode="auto">
          <a:xfrm>
            <a:off x="3200400" y="4495800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102" name="Line 526"/>
          <p:cNvSpPr>
            <a:spLocks noChangeShapeType="1"/>
          </p:cNvSpPr>
          <p:nvPr/>
        </p:nvSpPr>
        <p:spPr bwMode="auto">
          <a:xfrm flipH="1">
            <a:off x="3810000" y="44958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103" name="Rectangle 527"/>
          <p:cNvSpPr>
            <a:spLocks noChangeArrowheads="1"/>
          </p:cNvSpPr>
          <p:nvPr/>
        </p:nvSpPr>
        <p:spPr bwMode="auto">
          <a:xfrm>
            <a:off x="7772400" y="3276600"/>
            <a:ext cx="1066800" cy="1143000"/>
          </a:xfrm>
          <a:prstGeom prst="rect">
            <a:avLst/>
          </a:prstGeom>
          <a:noFill/>
          <a:ln w="254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104" name="Rectangle 528"/>
          <p:cNvSpPr>
            <a:spLocks noChangeArrowheads="1"/>
          </p:cNvSpPr>
          <p:nvPr/>
        </p:nvSpPr>
        <p:spPr bwMode="auto">
          <a:xfrm>
            <a:off x="6858000" y="3276600"/>
            <a:ext cx="838200" cy="1143000"/>
          </a:xfrm>
          <a:prstGeom prst="rect">
            <a:avLst/>
          </a:prstGeom>
          <a:noFill/>
          <a:ln w="254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105" name="Rectangle 529"/>
          <p:cNvSpPr>
            <a:spLocks noChangeArrowheads="1"/>
          </p:cNvSpPr>
          <p:nvPr/>
        </p:nvSpPr>
        <p:spPr bwMode="auto">
          <a:xfrm>
            <a:off x="3200400" y="5257800"/>
            <a:ext cx="1371600" cy="1143000"/>
          </a:xfrm>
          <a:prstGeom prst="rect">
            <a:avLst/>
          </a:prstGeom>
          <a:noFill/>
          <a:ln w="254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ar-SA" altLang="en-US" sz="1800">
              <a:latin typeface="Arial Black" panose="020B0A04020102020204" pitchFamily="34" charset="0"/>
            </a:endParaRPr>
          </a:p>
        </p:txBody>
      </p:sp>
      <p:sp>
        <p:nvSpPr>
          <p:cNvPr id="153107" name="Line 531"/>
          <p:cNvSpPr>
            <a:spLocks noChangeShapeType="1"/>
          </p:cNvSpPr>
          <p:nvPr/>
        </p:nvSpPr>
        <p:spPr bwMode="auto">
          <a:xfrm>
            <a:off x="6858000" y="3276600"/>
            <a:ext cx="838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108" name="Line 532"/>
          <p:cNvSpPr>
            <a:spLocks noChangeShapeType="1"/>
          </p:cNvSpPr>
          <p:nvPr/>
        </p:nvSpPr>
        <p:spPr bwMode="auto">
          <a:xfrm flipV="1">
            <a:off x="6858000" y="3276600"/>
            <a:ext cx="838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109" name="Line 533"/>
          <p:cNvSpPr>
            <a:spLocks noChangeShapeType="1"/>
          </p:cNvSpPr>
          <p:nvPr/>
        </p:nvSpPr>
        <p:spPr bwMode="auto">
          <a:xfrm flipV="1">
            <a:off x="7772400" y="3276600"/>
            <a:ext cx="1066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110" name="Line 534"/>
          <p:cNvSpPr>
            <a:spLocks noChangeShapeType="1"/>
          </p:cNvSpPr>
          <p:nvPr/>
        </p:nvSpPr>
        <p:spPr bwMode="auto">
          <a:xfrm>
            <a:off x="7772400" y="3276600"/>
            <a:ext cx="1066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111" name="Line 535"/>
          <p:cNvSpPr>
            <a:spLocks noChangeShapeType="1"/>
          </p:cNvSpPr>
          <p:nvPr/>
        </p:nvSpPr>
        <p:spPr bwMode="auto">
          <a:xfrm flipV="1">
            <a:off x="3200400" y="5257800"/>
            <a:ext cx="1371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112" name="Line 536"/>
          <p:cNvSpPr>
            <a:spLocks noChangeShapeType="1"/>
          </p:cNvSpPr>
          <p:nvPr/>
        </p:nvSpPr>
        <p:spPr bwMode="auto">
          <a:xfrm>
            <a:off x="3200400" y="5257800"/>
            <a:ext cx="1371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116" name="Text Box 540"/>
          <p:cNvSpPr txBox="1">
            <a:spLocks noChangeArrowheads="1"/>
          </p:cNvSpPr>
          <p:nvPr/>
        </p:nvSpPr>
        <p:spPr bwMode="auto">
          <a:xfrm>
            <a:off x="5257800" y="5715003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 Black" panose="020B0A04020102020204" pitchFamily="34" charset="0"/>
              </a:rPr>
              <a:t>. . .</a:t>
            </a:r>
          </a:p>
        </p:txBody>
      </p:sp>
      <p:sp>
        <p:nvSpPr>
          <p:cNvPr id="153117" name="Text Box 541"/>
          <p:cNvSpPr txBox="1">
            <a:spLocks noChangeArrowheads="1"/>
          </p:cNvSpPr>
          <p:nvPr/>
        </p:nvSpPr>
        <p:spPr bwMode="auto">
          <a:xfrm>
            <a:off x="6629400" y="5715003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 Black" panose="020B0A04020102020204" pitchFamily="34" charset="0"/>
              </a:rPr>
              <a:t>. . .</a:t>
            </a:r>
          </a:p>
        </p:txBody>
      </p:sp>
      <p:sp>
        <p:nvSpPr>
          <p:cNvPr id="153121" name="Text Box 545"/>
          <p:cNvSpPr txBox="1">
            <a:spLocks noChangeArrowheads="1"/>
          </p:cNvSpPr>
          <p:nvPr/>
        </p:nvSpPr>
        <p:spPr bwMode="auto">
          <a:xfrm>
            <a:off x="8921462" y="1752603"/>
            <a:ext cx="13340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dirty="0"/>
              <a:t>frequent</a:t>
            </a:r>
          </a:p>
          <a:p>
            <a:pPr algn="ctr" eaLnBrk="1" hangingPunct="1">
              <a:defRPr/>
            </a:pPr>
            <a:r>
              <a:rPr lang="en-US" dirty="0"/>
              <a:t>2-subgraphs</a:t>
            </a:r>
          </a:p>
        </p:txBody>
      </p:sp>
      <p:sp>
        <p:nvSpPr>
          <p:cNvPr id="153122" name="Text Box 546"/>
          <p:cNvSpPr txBox="1">
            <a:spLocks noChangeArrowheads="1"/>
          </p:cNvSpPr>
          <p:nvPr/>
        </p:nvSpPr>
        <p:spPr bwMode="auto">
          <a:xfrm>
            <a:off x="8921462" y="4038603"/>
            <a:ext cx="13340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dirty="0"/>
              <a:t>frequent</a:t>
            </a:r>
          </a:p>
          <a:p>
            <a:pPr algn="ctr" eaLnBrk="1" hangingPunct="1">
              <a:defRPr/>
            </a:pPr>
            <a:r>
              <a:rPr lang="en-US" dirty="0"/>
              <a:t>3-subgraphs</a:t>
            </a:r>
          </a:p>
        </p:txBody>
      </p:sp>
      <p:sp>
        <p:nvSpPr>
          <p:cNvPr id="153123" name="Text Box 547"/>
          <p:cNvSpPr txBox="1">
            <a:spLocks noChangeArrowheads="1"/>
          </p:cNvSpPr>
          <p:nvPr/>
        </p:nvSpPr>
        <p:spPr bwMode="auto">
          <a:xfrm>
            <a:off x="8921462" y="5867403"/>
            <a:ext cx="13340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dirty="0"/>
              <a:t>frequent</a:t>
            </a:r>
          </a:p>
          <a:p>
            <a:pPr algn="ctr" eaLnBrk="1" hangingPunct="1">
              <a:defRPr/>
            </a:pPr>
            <a:r>
              <a:rPr lang="en-US" dirty="0"/>
              <a:t>4-subgraphs</a:t>
            </a:r>
          </a:p>
        </p:txBody>
      </p:sp>
      <p:sp>
        <p:nvSpPr>
          <p:cNvPr id="153124" name="Freeform 548"/>
          <p:cNvSpPr>
            <a:spLocks/>
          </p:cNvSpPr>
          <p:nvPr/>
        </p:nvSpPr>
        <p:spPr bwMode="auto">
          <a:xfrm>
            <a:off x="3073400" y="5283200"/>
            <a:ext cx="1600200" cy="1079500"/>
          </a:xfrm>
          <a:custGeom>
            <a:avLst/>
            <a:gdLst>
              <a:gd name="T0" fmla="*/ 2147483646 w 1008"/>
              <a:gd name="T1" fmla="*/ 2147483646 h 680"/>
              <a:gd name="T2" fmla="*/ 2147483646 w 1008"/>
              <a:gd name="T3" fmla="*/ 2147483646 h 680"/>
              <a:gd name="T4" fmla="*/ 2147483646 w 1008"/>
              <a:gd name="T5" fmla="*/ 2147483646 h 680"/>
              <a:gd name="T6" fmla="*/ 2147483646 w 1008"/>
              <a:gd name="T7" fmla="*/ 2147483646 h 680"/>
              <a:gd name="T8" fmla="*/ 2147483646 w 1008"/>
              <a:gd name="T9" fmla="*/ 2147483646 h 680"/>
              <a:gd name="T10" fmla="*/ 2147483646 w 1008"/>
              <a:gd name="T11" fmla="*/ 2147483646 h 680"/>
              <a:gd name="T12" fmla="*/ 2147483646 w 1008"/>
              <a:gd name="T13" fmla="*/ 2147483646 h 680"/>
              <a:gd name="T14" fmla="*/ 2147483646 w 1008"/>
              <a:gd name="T15" fmla="*/ 2147483646 h 680"/>
              <a:gd name="T16" fmla="*/ 2147483646 w 1008"/>
              <a:gd name="T17" fmla="*/ 2147483646 h 680"/>
              <a:gd name="T18" fmla="*/ 2147483646 w 1008"/>
              <a:gd name="T19" fmla="*/ 2147483646 h 680"/>
              <a:gd name="T20" fmla="*/ 2147483646 w 1008"/>
              <a:gd name="T21" fmla="*/ 2147483646 h 680"/>
              <a:gd name="T22" fmla="*/ 2147483646 w 1008"/>
              <a:gd name="T23" fmla="*/ 2147483646 h 680"/>
              <a:gd name="T24" fmla="*/ 2147483646 w 1008"/>
              <a:gd name="T25" fmla="*/ 2147483646 h 680"/>
              <a:gd name="T26" fmla="*/ 2147483646 w 1008"/>
              <a:gd name="T27" fmla="*/ 2147483646 h 680"/>
              <a:gd name="T28" fmla="*/ 2147483646 w 1008"/>
              <a:gd name="T29" fmla="*/ 2147483646 h 680"/>
              <a:gd name="T30" fmla="*/ 2147483646 w 1008"/>
              <a:gd name="T31" fmla="*/ 2147483646 h 680"/>
              <a:gd name="T32" fmla="*/ 2147483646 w 1008"/>
              <a:gd name="T33" fmla="*/ 2147483646 h 680"/>
              <a:gd name="T34" fmla="*/ 2147483646 w 1008"/>
              <a:gd name="T35" fmla="*/ 2147483646 h 680"/>
              <a:gd name="T36" fmla="*/ 2147483646 w 1008"/>
              <a:gd name="T37" fmla="*/ 2147483646 h 680"/>
              <a:gd name="T38" fmla="*/ 2147483646 w 1008"/>
              <a:gd name="T39" fmla="*/ 2147483646 h 680"/>
              <a:gd name="T40" fmla="*/ 2147483646 w 1008"/>
              <a:gd name="T41" fmla="*/ 2147483646 h 68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008"/>
              <a:gd name="T64" fmla="*/ 0 h 680"/>
              <a:gd name="T65" fmla="*/ 1008 w 1008"/>
              <a:gd name="T66" fmla="*/ 680 h 68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008" h="680">
                <a:moveTo>
                  <a:pt x="464" y="224"/>
                </a:moveTo>
                <a:cubicBezTo>
                  <a:pt x="392" y="224"/>
                  <a:pt x="152" y="240"/>
                  <a:pt x="80" y="224"/>
                </a:cubicBezTo>
                <a:cubicBezTo>
                  <a:pt x="8" y="208"/>
                  <a:pt x="40" y="160"/>
                  <a:pt x="32" y="128"/>
                </a:cubicBezTo>
                <a:cubicBezTo>
                  <a:pt x="24" y="96"/>
                  <a:pt x="0" y="48"/>
                  <a:pt x="32" y="32"/>
                </a:cubicBezTo>
                <a:cubicBezTo>
                  <a:pt x="64" y="16"/>
                  <a:pt x="112" y="32"/>
                  <a:pt x="224" y="32"/>
                </a:cubicBezTo>
                <a:cubicBezTo>
                  <a:pt x="336" y="32"/>
                  <a:pt x="624" y="0"/>
                  <a:pt x="704" y="32"/>
                </a:cubicBezTo>
                <a:cubicBezTo>
                  <a:pt x="784" y="64"/>
                  <a:pt x="728" y="160"/>
                  <a:pt x="704" y="224"/>
                </a:cubicBezTo>
                <a:cubicBezTo>
                  <a:pt x="680" y="288"/>
                  <a:pt x="592" y="376"/>
                  <a:pt x="560" y="416"/>
                </a:cubicBezTo>
                <a:cubicBezTo>
                  <a:pt x="528" y="456"/>
                  <a:pt x="512" y="448"/>
                  <a:pt x="512" y="464"/>
                </a:cubicBezTo>
                <a:cubicBezTo>
                  <a:pt x="512" y="480"/>
                  <a:pt x="536" y="504"/>
                  <a:pt x="560" y="512"/>
                </a:cubicBezTo>
                <a:cubicBezTo>
                  <a:pt x="584" y="520"/>
                  <a:pt x="616" y="520"/>
                  <a:pt x="656" y="512"/>
                </a:cubicBezTo>
                <a:cubicBezTo>
                  <a:pt x="696" y="504"/>
                  <a:pt x="752" y="472"/>
                  <a:pt x="800" y="464"/>
                </a:cubicBezTo>
                <a:cubicBezTo>
                  <a:pt x="848" y="456"/>
                  <a:pt x="912" y="448"/>
                  <a:pt x="944" y="464"/>
                </a:cubicBezTo>
                <a:cubicBezTo>
                  <a:pt x="976" y="480"/>
                  <a:pt x="1008" y="528"/>
                  <a:pt x="992" y="560"/>
                </a:cubicBezTo>
                <a:cubicBezTo>
                  <a:pt x="976" y="592"/>
                  <a:pt x="912" y="640"/>
                  <a:pt x="848" y="656"/>
                </a:cubicBezTo>
                <a:cubicBezTo>
                  <a:pt x="784" y="672"/>
                  <a:pt x="704" y="656"/>
                  <a:pt x="608" y="656"/>
                </a:cubicBezTo>
                <a:cubicBezTo>
                  <a:pt x="512" y="656"/>
                  <a:pt x="328" y="680"/>
                  <a:pt x="272" y="656"/>
                </a:cubicBezTo>
                <a:cubicBezTo>
                  <a:pt x="216" y="632"/>
                  <a:pt x="248" y="552"/>
                  <a:pt x="272" y="512"/>
                </a:cubicBezTo>
                <a:cubicBezTo>
                  <a:pt x="296" y="472"/>
                  <a:pt x="376" y="464"/>
                  <a:pt x="416" y="416"/>
                </a:cubicBezTo>
                <a:cubicBezTo>
                  <a:pt x="456" y="368"/>
                  <a:pt x="504" y="256"/>
                  <a:pt x="512" y="224"/>
                </a:cubicBezTo>
                <a:cubicBezTo>
                  <a:pt x="520" y="192"/>
                  <a:pt x="536" y="224"/>
                  <a:pt x="464" y="22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D5507-3023-41C4-B136-2C266C0B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2" y="137422"/>
            <a:ext cx="2583403" cy="584786"/>
          </a:xfrm>
        </p:spPr>
        <p:txBody>
          <a:bodyPr>
            <a:norm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The FSG Algorithm</a:t>
            </a:r>
            <a:endParaRPr lang="en-HK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0802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05" grpId="0" animBg="1"/>
      <p:bldP spid="153007" grpId="0" animBg="1"/>
      <p:bldP spid="153010" grpId="0" animBg="1"/>
      <p:bldP spid="153012" grpId="0" animBg="1"/>
      <p:bldP spid="153013" grpId="0" animBg="1"/>
      <p:bldP spid="153015" grpId="0" animBg="1"/>
      <p:bldP spid="153018" grpId="0" animBg="1"/>
      <p:bldP spid="153019" grpId="0" animBg="1"/>
      <p:bldP spid="153021" grpId="0" animBg="1"/>
      <p:bldP spid="153023" grpId="0" animBg="1"/>
      <p:bldP spid="153025" grpId="0" animBg="1"/>
      <p:bldP spid="153027" grpId="0" animBg="1"/>
      <p:bldP spid="153029" grpId="0" animBg="1"/>
      <p:bldP spid="153031" grpId="0" animBg="1"/>
      <p:bldP spid="153034" grpId="0" animBg="1"/>
      <p:bldP spid="153042" grpId="0" animBg="1"/>
      <p:bldP spid="153044" grpId="0" animBg="1"/>
      <p:bldP spid="153046" grpId="0" animBg="1"/>
      <p:bldP spid="153048" grpId="0" animBg="1"/>
      <p:bldP spid="153050" grpId="0" animBg="1"/>
      <p:bldP spid="153052" grpId="0" animBg="1"/>
      <p:bldP spid="153054" grpId="0" animBg="1"/>
      <p:bldP spid="153055" grpId="0" animBg="1"/>
      <p:bldP spid="153057" grpId="0" animBg="1"/>
      <p:bldP spid="153060" grpId="0" animBg="1"/>
      <p:bldP spid="153061" grpId="0" animBg="1"/>
      <p:bldP spid="153062" grpId="0" animBg="1"/>
      <p:bldP spid="153064" grpId="0" animBg="1"/>
      <p:bldP spid="153066" grpId="0" animBg="1"/>
      <p:bldP spid="153068" grpId="0" animBg="1"/>
      <p:bldP spid="153076" grpId="0" animBg="1"/>
      <p:bldP spid="153081" grpId="0"/>
      <p:bldP spid="153083" grpId="0"/>
      <p:bldP spid="153085" grpId="0" animBg="1"/>
      <p:bldP spid="153086" grpId="0" animBg="1"/>
      <p:bldP spid="153087" grpId="0" animBg="1"/>
      <p:bldP spid="153103" grpId="0" animBg="1"/>
      <p:bldP spid="153104" grpId="0" animBg="1"/>
      <p:bldP spid="153105" grpId="0" animBg="1"/>
      <p:bldP spid="153116" grpId="0"/>
      <p:bldP spid="153117" grpId="0"/>
      <p:bldP spid="153122" grpId="0"/>
      <p:bldP spid="1531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52150" y="231775"/>
            <a:ext cx="4149571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An Example</a:t>
            </a:r>
          </a:p>
        </p:txBody>
      </p:sp>
      <p:sp>
        <p:nvSpPr>
          <p:cNvPr id="349187" name="Text Box 3"/>
          <p:cNvSpPr txBox="1">
            <a:spLocks noChangeArrowheads="1"/>
          </p:cNvSpPr>
          <p:nvPr/>
        </p:nvSpPr>
        <p:spPr bwMode="auto">
          <a:xfrm>
            <a:off x="1905003" y="1143000"/>
            <a:ext cx="18912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/>
              <a:t>GRAPH DATASET</a:t>
            </a:r>
          </a:p>
        </p:txBody>
      </p:sp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1905000" y="3857625"/>
            <a:ext cx="241983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/>
              <a:t>FREQUENT PATTERNS</a:t>
            </a:r>
          </a:p>
          <a:p>
            <a:pPr eaLnBrk="1" hangingPunct="1">
              <a:defRPr/>
            </a:pPr>
            <a:r>
              <a:rPr lang="en-US" sz="2000" dirty="0"/>
              <a:t>(</a:t>
            </a:r>
            <a:r>
              <a:rPr lang="en-US" sz="2000" dirty="0">
                <a:highlight>
                  <a:srgbClr val="FFFF00"/>
                </a:highlight>
              </a:rPr>
              <a:t>MIN SUPPORT IS 2)</a:t>
            </a:r>
          </a:p>
        </p:txBody>
      </p:sp>
      <p:pic>
        <p:nvPicPr>
          <p:cNvPr id="23557" name="Picture 5" descr="mo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1887538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 descr="mo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52600"/>
            <a:ext cx="2590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 descr="mol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600203"/>
            <a:ext cx="27432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92" name="Text Box 8"/>
          <p:cNvSpPr txBox="1">
            <a:spLocks noChangeArrowheads="1"/>
          </p:cNvSpPr>
          <p:nvPr/>
        </p:nvSpPr>
        <p:spPr bwMode="auto">
          <a:xfrm>
            <a:off x="2667003" y="3200403"/>
            <a:ext cx="6848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/>
              <a:t>(T1)</a:t>
            </a:r>
          </a:p>
        </p:txBody>
      </p:sp>
      <p:sp>
        <p:nvSpPr>
          <p:cNvPr id="349193" name="Text Box 9"/>
          <p:cNvSpPr txBox="1">
            <a:spLocks noChangeArrowheads="1"/>
          </p:cNvSpPr>
          <p:nvPr/>
        </p:nvSpPr>
        <p:spPr bwMode="auto">
          <a:xfrm>
            <a:off x="5181603" y="3200403"/>
            <a:ext cx="6848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/>
              <a:t>(T2)</a:t>
            </a:r>
          </a:p>
        </p:txBody>
      </p:sp>
      <p:sp>
        <p:nvSpPr>
          <p:cNvPr id="349194" name="Text Box 10"/>
          <p:cNvSpPr txBox="1">
            <a:spLocks noChangeArrowheads="1"/>
          </p:cNvSpPr>
          <p:nvPr/>
        </p:nvSpPr>
        <p:spPr bwMode="auto">
          <a:xfrm>
            <a:off x="8459791" y="3200403"/>
            <a:ext cx="6848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/>
              <a:t>(T3)</a:t>
            </a:r>
          </a:p>
        </p:txBody>
      </p:sp>
      <p:pic>
        <p:nvPicPr>
          <p:cNvPr id="23563" name="Picture 11" descr="freq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3" y="5302253"/>
            <a:ext cx="12954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Picture 12" descr="freq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516" y="4692650"/>
            <a:ext cx="979487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197" name="Text Box 13"/>
          <p:cNvSpPr txBox="1">
            <a:spLocks noChangeArrowheads="1"/>
          </p:cNvSpPr>
          <p:nvPr/>
        </p:nvSpPr>
        <p:spPr bwMode="auto">
          <a:xfrm>
            <a:off x="3862388" y="4921253"/>
            <a:ext cx="5254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/>
              <a:t>(1)</a:t>
            </a:r>
          </a:p>
        </p:txBody>
      </p:sp>
      <p:sp>
        <p:nvSpPr>
          <p:cNvPr id="349198" name="Text Box 14"/>
          <p:cNvSpPr txBox="1">
            <a:spLocks noChangeArrowheads="1"/>
          </p:cNvSpPr>
          <p:nvPr/>
        </p:nvSpPr>
        <p:spPr bwMode="auto">
          <a:xfrm>
            <a:off x="7138988" y="4921253"/>
            <a:ext cx="5254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5637880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81143"/>
            <a:ext cx="10515600" cy="1325563"/>
          </a:xfrm>
        </p:spPr>
        <p:txBody>
          <a:bodyPr>
            <a:normAutofit/>
          </a:bodyPr>
          <a:lstStyle/>
          <a:p>
            <a:pPr rtl="0" eaLnBrk="1" hangingPunct="1"/>
            <a:r>
              <a:rPr lang="en-US" altLang="en-US" b="1" dirty="0">
                <a:cs typeface="Times New Roman" panose="02020603050405020304" pitchFamily="18" charset="0"/>
              </a:rPr>
              <a:t>Graph Analytics – Graph Clustering of Unlabeled Graphs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0505" y="1881316"/>
            <a:ext cx="499129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Discovering Graph clusters in a large graph</a:t>
            </a:r>
          </a:p>
          <a:p>
            <a:pPr lvl="1"/>
            <a:r>
              <a:rPr lang="en-US" altLang="zh-CN" dirty="0"/>
              <a:t>Cohesive sub-groups or communities.</a:t>
            </a:r>
          </a:p>
          <a:p>
            <a:pPr lvl="1"/>
            <a:r>
              <a:rPr lang="en-US" altLang="en-US" dirty="0">
                <a:cs typeface="Arial" panose="020B0604020202020204" pitchFamily="34" charset="0"/>
              </a:rPr>
              <a:t>Identify conceptually interesting patterns</a:t>
            </a:r>
            <a:r>
              <a:rPr lang="en-US" altLang="zh-TW" dirty="0">
                <a:cs typeface="Arial" panose="020B0604020202020204" pitchFamily="34" charset="0"/>
              </a:rPr>
              <a:t>.</a:t>
            </a:r>
            <a:endParaRPr lang="en-US" altLang="en-US" dirty="0">
              <a:cs typeface="Arial" panose="020B0604020202020204" pitchFamily="34" charset="0"/>
            </a:endParaRPr>
          </a:p>
        </p:txBody>
      </p:sp>
      <p:pic>
        <p:nvPicPr>
          <p:cNvPr id="25602" name="Picture 2" descr="frequent subgraphs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530" y="1228409"/>
            <a:ext cx="6543470" cy="49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155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altLang="zh-CN" dirty="0"/>
              <a:t>Defining Clusters in Graphs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cs typeface="Arial" pitchFamily="34" charset="0"/>
                  </a:rPr>
                  <a:t>Discover </a:t>
                </a:r>
                <a:r>
                  <a:rPr lang="en-US" altLang="zh-CN" dirty="0">
                    <a:cs typeface="Arial" pitchFamily="34" charset="0"/>
                  </a:rPr>
                  <a:t>Local definitions: focus on the subgraph only</a:t>
                </a:r>
              </a:p>
              <a:p>
                <a:pPr lvl="1"/>
                <a:r>
                  <a:rPr lang="en-US" altLang="zh-CN" dirty="0">
                    <a:cs typeface="Arial" pitchFamily="34" charset="0"/>
                  </a:rPr>
                  <a:t>Clique: Vertices are all adjacent to each other</a:t>
                </a:r>
              </a:p>
              <a:p>
                <a:pPr lvl="2"/>
                <a:r>
                  <a:rPr lang="en-US" altLang="zh-CN" dirty="0">
                    <a:cs typeface="Arial" pitchFamily="34" charset="0"/>
                  </a:rPr>
                  <a:t>Strict definition, NP-complete problem</a:t>
                </a:r>
              </a:p>
              <a:p>
                <a:pPr lvl="1"/>
                <a:r>
                  <a:rPr lang="en-US" altLang="zh-CN" dirty="0">
                    <a:cs typeface="Arial" pitchFamily="34" charset="0"/>
                  </a:rPr>
                  <a:t>n-clique, n-clan, n-club, k-</a:t>
                </a:r>
                <a:r>
                  <a:rPr lang="en-US" altLang="zh-CN" dirty="0" err="1">
                    <a:cs typeface="Arial" pitchFamily="34" charset="0"/>
                  </a:rPr>
                  <a:t>plex</a:t>
                </a:r>
                <a:endParaRPr lang="en-US" altLang="zh-CN" dirty="0">
                  <a:cs typeface="Arial" pitchFamily="34" charset="0"/>
                </a:endParaRPr>
              </a:p>
              <a:p>
                <a:pPr lvl="1"/>
                <a:r>
                  <a:rPr lang="en-US" altLang="zh-CN" dirty="0">
                    <a:cs typeface="Arial" pitchFamily="34" charset="0"/>
                  </a:rPr>
                  <a:t>k-core: Maximal subgraph that each vertex is adjacent to at least k other vertices in the subgraph</a:t>
                </a:r>
              </a:p>
              <a:p>
                <a:pPr lvl="1"/>
                <a:r>
                  <a:rPr lang="en-US" altLang="zh-CN" dirty="0">
                    <a:cs typeface="Arial" pitchFamily="34" charset="0"/>
                  </a:rPr>
                  <a:t>LS-set (strong cluster):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int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ext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 ∀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dirty="0">
                    <a:cs typeface="Arial" pitchFamily="34" charset="0"/>
                  </a:rPr>
                  <a:t> (sub-graph)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𝑖𝑛𝑡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bSup>
                  </m:oMath>
                </a14:m>
                <a:r>
                  <a:rPr lang="en-US" altLang="zh-CN" dirty="0">
                    <a:cs typeface="Arial" pitchFamily="34" charset="0"/>
                  </a:rPr>
                  <a:t>: Internal and external degrees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dirty="0">
                  <a:cs typeface="Arial" pitchFamily="34" charset="0"/>
                </a:endParaRPr>
              </a:p>
              <a:p>
                <a:pPr lvl="1"/>
                <a:r>
                  <a:rPr lang="en-US" altLang="zh-CN" dirty="0">
                    <a:cs typeface="Arial" pitchFamily="34" charset="0"/>
                  </a:rPr>
                  <a:t>Weak cluster: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int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</m:oMath>
                </a14:m>
                <a:endParaRPr lang="en-US" altLang="zh-CN" dirty="0">
                  <a:cs typeface="Arial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CN" dirty="0">
                    <a:cs typeface="Arial" pitchFamily="34" charset="0"/>
                  </a:rPr>
                  <a:t>: Internal and external degrees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>
                    <a:cs typeface="Arial" pitchFamily="34" charset="0"/>
                  </a:rPr>
                  <a:t>Fitness measure: Intra-cluster density, cut size, …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64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393A5-78B4-4639-8773-0B3DA8CB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Graph Clustering (MCL)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F24A4D-6E2F-4D0D-B85C-92B3766BA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8094" cy="4351338"/>
          </a:xfrm>
        </p:spPr>
        <p:txBody>
          <a:bodyPr/>
          <a:lstStyle/>
          <a:p>
            <a:r>
              <a:rPr lang="en-US" dirty="0"/>
              <a:t>A heuristic algorithm based on random walk</a:t>
            </a:r>
          </a:p>
          <a:p>
            <a:pPr lvl="1"/>
            <a:r>
              <a:rPr lang="en-US" dirty="0"/>
              <a:t>Find densely connected regions in the graph as clusters</a:t>
            </a:r>
          </a:p>
          <a:p>
            <a:pPr lvl="1"/>
            <a:r>
              <a:rPr lang="en-US" dirty="0"/>
              <a:t>Based on the assumption that the probability that randomly walking from a node to another connected node in the same cluster is higher than that of nodes in another, as the edges in the same cluster are denser</a:t>
            </a:r>
          </a:p>
          <a:p>
            <a:pPr lvl="1"/>
            <a:r>
              <a:rPr lang="en-US" dirty="0"/>
              <a:t>The clustering procedure satisfies the properties of “Markov Chains”</a:t>
            </a:r>
          </a:p>
        </p:txBody>
      </p:sp>
      <p:pic>
        <p:nvPicPr>
          <p:cNvPr id="4" name="Picture 23" descr="falknerAll">
            <a:extLst>
              <a:ext uri="{FF2B5EF4-FFF2-40B4-BE49-F238E27FC236}">
                <a16:creationId xmlns:a16="http://schemas.microsoft.com/office/drawing/2014/main" id="{DAADBF2E-1E51-4BDD-B8E4-AFC5B90F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362" y="1979580"/>
            <a:ext cx="2357438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186FF0-07D7-47E9-B65E-992EC83988D7}"/>
              </a:ext>
            </a:extLst>
          </p:cNvPr>
          <p:cNvSpPr txBox="1"/>
          <p:nvPr/>
        </p:nvSpPr>
        <p:spPr>
          <a:xfrm>
            <a:off x="8769999" y="4428544"/>
            <a:ext cx="281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http://micans.org/mcl</a:t>
            </a:r>
          </a:p>
        </p:txBody>
      </p:sp>
    </p:spTree>
    <p:extLst>
      <p:ext uri="{BB962C8B-B14F-4D97-AF65-F5344CB8AC3E}">
        <p14:creationId xmlns:p14="http://schemas.microsoft.com/office/powerpoint/2010/main" val="59417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cs typeface="Times New Roman" panose="02020603050405020304" pitchFamily="18" charset="0"/>
              </a:rPr>
              <a:t>Topology Is Not Enough (Sometimes)</a:t>
            </a:r>
          </a:p>
        </p:txBody>
      </p:sp>
      <p:sp>
        <p:nvSpPr>
          <p:cNvPr id="363528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6416676" y="3722674"/>
            <a:ext cx="4419600" cy="3014663"/>
          </a:xfrm>
        </p:spPr>
        <p:txBody>
          <a:bodyPr/>
          <a:lstStyle/>
          <a:p>
            <a:pPr marL="230188" indent="-230188"/>
            <a:r>
              <a:rPr lang="en-US" altLang="en-US" sz="2000" dirty="0">
                <a:cs typeface="Arial" panose="020B0604020202020204" pitchFamily="34" charset="0"/>
              </a:rPr>
              <a:t>Graphs arising from physical domains have a strong geometric nature.</a:t>
            </a:r>
          </a:p>
          <a:p>
            <a:pPr marL="568325" lvl="1" indent="-223838"/>
            <a:r>
              <a:rPr lang="en-US" altLang="en-US" sz="1800" dirty="0">
                <a:cs typeface="Arial" panose="020B0604020202020204" pitchFamily="34" charset="0"/>
              </a:rPr>
              <a:t>This geometry must be taken into account by the graph mining algorithms. </a:t>
            </a:r>
          </a:p>
          <a:p>
            <a:pPr marL="230188" indent="-230188"/>
            <a:r>
              <a:rPr lang="en-US" altLang="en-US" sz="2000" dirty="0">
                <a:cs typeface="Arial" panose="020B0604020202020204" pitchFamily="34" charset="0"/>
              </a:rPr>
              <a:t>Geometric graphs.</a:t>
            </a:r>
          </a:p>
          <a:p>
            <a:pPr marL="568325" lvl="1" indent="-223838"/>
            <a:r>
              <a:rPr lang="en-US" altLang="en-US" sz="1800" dirty="0">
                <a:cs typeface="Arial" panose="020B0604020202020204" pitchFamily="34" charset="0"/>
              </a:rPr>
              <a:t>Vertices have physical 2D and 3D coordinates associated with them.</a:t>
            </a:r>
          </a:p>
        </p:txBody>
      </p:sp>
      <p:grpSp>
        <p:nvGrpSpPr>
          <p:cNvPr id="53252" name="Group 3"/>
          <p:cNvGrpSpPr>
            <a:grpSpLocks/>
          </p:cNvGrpSpPr>
          <p:nvPr/>
        </p:nvGrpSpPr>
        <p:grpSpPr bwMode="auto">
          <a:xfrm>
            <a:off x="1676403" y="1600200"/>
            <a:ext cx="8239125" cy="3862388"/>
            <a:chOff x="240" y="1159"/>
            <a:chExt cx="5190" cy="2433"/>
          </a:xfrm>
        </p:grpSpPr>
        <p:pic>
          <p:nvPicPr>
            <p:cNvPr id="53253" name="Picture 4" descr="tr005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248"/>
              <a:ext cx="1226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4" name="Picture 5" descr="tr014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296"/>
              <a:ext cx="1162" cy="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5" name="Picture 6" descr="tr082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159"/>
              <a:ext cx="2022" cy="1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6" name="Picture 7" descr="tr091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1296"/>
              <a:ext cx="955" cy="2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2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19C9A-CDC4-43F9-ACF6-913A4CE9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596"/>
            <a:ext cx="10515600" cy="1325563"/>
          </a:xfrm>
        </p:spPr>
        <p:txBody>
          <a:bodyPr/>
          <a:lstStyle/>
          <a:p>
            <a:r>
              <a:rPr lang="en-US" altLang="zh-CN" b="1" dirty="0"/>
              <a:t>Attributed Graphs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FD672-A85D-4D4A-BD04-4C4B625C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7"/>
            <a:ext cx="5450633" cy="513748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Effective representation of interrelations</a:t>
            </a:r>
          </a:p>
          <a:p>
            <a:pPr lvl="1"/>
            <a:r>
              <a:rPr lang="en-US" altLang="zh-CN" dirty="0"/>
              <a:t>Vertices – Data samples</a:t>
            </a:r>
          </a:p>
          <a:p>
            <a:pPr lvl="1"/>
            <a:r>
              <a:rPr lang="en-US" altLang="zh-CN" dirty="0"/>
              <a:t>Edges – Sample-sample relationship</a:t>
            </a:r>
          </a:p>
          <a:p>
            <a:pPr lvl="1"/>
            <a:r>
              <a:rPr lang="en-US" altLang="zh-CN" dirty="0"/>
              <a:t>Features – Characteristics other than topology</a:t>
            </a:r>
          </a:p>
          <a:p>
            <a:r>
              <a:rPr lang="en-US" altLang="zh-CN" dirty="0"/>
              <a:t>Vertex with content features-Attributed Graph (AG)</a:t>
            </a:r>
          </a:p>
          <a:p>
            <a:pPr lvl="1"/>
            <a:r>
              <a:rPr lang="en-US" altLang="zh-CN" dirty="0">
                <a:latin typeface="+mn-ea"/>
                <a:cs typeface="Times New Roman" panose="02020603050405020304" pitchFamily="18" charset="0"/>
              </a:rPr>
              <a:t>G = (V, E, </a:t>
            </a:r>
            <a:r>
              <a:rPr lang="el-GR" altLang="zh-CN" dirty="0">
                <a:latin typeface="+mn-ea"/>
                <a:cs typeface="Times New Roman" panose="02020603050405020304" pitchFamily="18" charset="0"/>
              </a:rPr>
              <a:t>Λ)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+mn-ea"/>
                <a:cs typeface="Times New Roman" panose="02020603050405020304" pitchFamily="18" charset="0"/>
              </a:rPr>
              <a:t>Vertex set </a:t>
            </a:r>
            <a:r>
              <a:rPr lang="en-US" altLang="zh-CN" dirty="0">
                <a:latin typeface="+mn-ea"/>
              </a:rPr>
              <a:t>V= {</a:t>
            </a:r>
            <a:r>
              <a:rPr lang="en-US" altLang="zh-CN" i="1" dirty="0">
                <a:latin typeface="+mn-ea"/>
              </a:rPr>
              <a:t>v</a:t>
            </a:r>
            <a:r>
              <a:rPr lang="en-US" altLang="zh-CN" i="1" baseline="-25000" dirty="0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 | 1 ≤ </a:t>
            </a:r>
            <a:r>
              <a:rPr lang="en-US" altLang="zh-CN" i="1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 ≤ </a:t>
            </a:r>
            <a:r>
              <a:rPr lang="en-US" altLang="zh-CN" dirty="0" err="1">
                <a:latin typeface="+mn-ea"/>
              </a:rPr>
              <a:t>n</a:t>
            </a:r>
            <a:r>
              <a:rPr lang="en-US" altLang="zh-CN" baseline="-25000" dirty="0" err="1">
                <a:latin typeface="+mn-ea"/>
              </a:rPr>
              <a:t>V</a:t>
            </a:r>
            <a:r>
              <a:rPr lang="en-US" altLang="zh-CN" dirty="0">
                <a:latin typeface="+mn-ea"/>
              </a:rPr>
              <a:t>}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+mn-ea"/>
                <a:cs typeface="Times New Roman" panose="02020603050405020304" pitchFamily="18" charset="0"/>
              </a:rPr>
              <a:t>Edge set </a:t>
            </a:r>
            <a:r>
              <a:rPr lang="en-US" altLang="zh-CN" dirty="0">
                <a:latin typeface="+mn-ea"/>
              </a:rPr>
              <a:t>E = {</a:t>
            </a:r>
            <a:r>
              <a:rPr lang="en-US" altLang="zh-CN" i="1" dirty="0" err="1">
                <a:latin typeface="+mn-ea"/>
              </a:rPr>
              <a:t>e</a:t>
            </a:r>
            <a:r>
              <a:rPr lang="en-US" altLang="zh-CN" i="1" baseline="-25000" dirty="0" err="1">
                <a:latin typeface="+mn-ea"/>
              </a:rPr>
              <a:t>ij</a:t>
            </a:r>
            <a:r>
              <a:rPr lang="en-US" altLang="zh-CN" dirty="0">
                <a:latin typeface="+mn-ea"/>
              </a:rPr>
              <a:t> | 1 ≤ </a:t>
            </a:r>
            <a:r>
              <a:rPr lang="en-US" altLang="zh-CN" i="1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, </a:t>
            </a:r>
            <a:r>
              <a:rPr lang="en-US" altLang="zh-CN" i="1" dirty="0">
                <a:latin typeface="+mn-ea"/>
              </a:rPr>
              <a:t>j</a:t>
            </a:r>
            <a:r>
              <a:rPr lang="en-US" altLang="zh-CN" dirty="0">
                <a:latin typeface="+mn-ea"/>
              </a:rPr>
              <a:t> ≤ </a:t>
            </a:r>
            <a:r>
              <a:rPr lang="en-US" altLang="zh-CN" dirty="0" err="1">
                <a:latin typeface="+mn-ea"/>
              </a:rPr>
              <a:t>n</a:t>
            </a:r>
            <a:r>
              <a:rPr lang="en-US" altLang="zh-CN" baseline="-25000" dirty="0" err="1">
                <a:latin typeface="+mn-ea"/>
              </a:rPr>
              <a:t>V</a:t>
            </a:r>
            <a:r>
              <a:rPr lang="en-US" altLang="zh-CN" dirty="0">
                <a:latin typeface="+mn-ea"/>
              </a:rPr>
              <a:t>, </a:t>
            </a:r>
            <a:r>
              <a:rPr lang="en-US" altLang="zh-CN" i="1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 ≠ </a:t>
            </a:r>
            <a:r>
              <a:rPr lang="en-US" altLang="zh-CN" i="1" dirty="0">
                <a:latin typeface="+mn-ea"/>
              </a:rPr>
              <a:t>j</a:t>
            </a:r>
            <a:r>
              <a:rPr lang="en-US" altLang="zh-CN" dirty="0">
                <a:latin typeface="+mn-ea"/>
              </a:rPr>
              <a:t>}</a:t>
            </a:r>
          </a:p>
          <a:p>
            <a:pPr lvl="3"/>
            <a:r>
              <a:rPr lang="en-US" altLang="zh-CN" dirty="0" err="1">
                <a:latin typeface="+mn-ea"/>
              </a:rPr>
              <a:t>n</a:t>
            </a:r>
            <a:r>
              <a:rPr lang="en-US" altLang="zh-CN" baseline="-25000" dirty="0" err="1">
                <a:latin typeface="+mn-ea"/>
              </a:rPr>
              <a:t>V</a:t>
            </a:r>
            <a:r>
              <a:rPr lang="en-US" altLang="zh-CN" baseline="-25000" dirty="0">
                <a:latin typeface="+mn-ea"/>
              </a:rPr>
              <a:t> 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-by-</a:t>
            </a:r>
            <a:r>
              <a:rPr lang="en-US" altLang="zh-CN" dirty="0" err="1">
                <a:latin typeface="+mn-ea"/>
              </a:rPr>
              <a:t>n</a:t>
            </a:r>
            <a:r>
              <a:rPr lang="en-US" altLang="zh-CN" baseline="-25000" dirty="0" err="1">
                <a:latin typeface="+mn-ea"/>
              </a:rPr>
              <a:t>V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adjacency matrix</a:t>
            </a:r>
          </a:p>
          <a:p>
            <a:pPr lvl="2"/>
            <a:r>
              <a:rPr lang="en-US" altLang="zh-CN" dirty="0">
                <a:latin typeface="+mn-ea"/>
                <a:cs typeface="Times New Roman" panose="02020603050405020304" pitchFamily="18" charset="0"/>
              </a:rPr>
              <a:t>Attribute set </a:t>
            </a:r>
            <a:r>
              <a:rPr lang="en-US" altLang="zh-CN" dirty="0">
                <a:latin typeface="+mn-ea"/>
              </a:rPr>
              <a:t>Λ = {</a:t>
            </a:r>
            <a:r>
              <a:rPr lang="en-US" altLang="zh-CN" i="1" dirty="0" err="1">
                <a:latin typeface="+mn-ea"/>
              </a:rPr>
              <a:t>att</a:t>
            </a:r>
            <a:r>
              <a:rPr lang="en-US" altLang="zh-CN" i="1" baseline="-25000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 | 1 ≤ </a:t>
            </a:r>
            <a:r>
              <a:rPr lang="en-US" altLang="zh-CN" i="1" dirty="0" err="1">
                <a:latin typeface="+mn-ea"/>
              </a:rPr>
              <a:t>i</a:t>
            </a:r>
            <a:r>
              <a:rPr lang="en-US" altLang="zh-CN" dirty="0">
                <a:latin typeface="+mn-ea"/>
              </a:rPr>
              <a:t> ≤ </a:t>
            </a:r>
            <a:r>
              <a:rPr lang="en-US" altLang="zh-CN" dirty="0" err="1">
                <a:latin typeface="+mn-ea"/>
              </a:rPr>
              <a:t>n</a:t>
            </a:r>
            <a:r>
              <a:rPr lang="en-US" altLang="zh-CN" baseline="-25000" dirty="0" err="1">
                <a:latin typeface="+mn-ea"/>
              </a:rPr>
              <a:t>Λ</a:t>
            </a:r>
            <a:r>
              <a:rPr lang="en-US" altLang="zh-CN" dirty="0">
                <a:latin typeface="+mn-ea"/>
              </a:rPr>
              <a:t>}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Graph clusters are formed by individuals that interact or are more similar with each other than those outside the group.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C54FB1CD-B116-4C98-8164-B6C65F509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778069"/>
              </p:ext>
            </p:extLst>
          </p:nvPr>
        </p:nvGraphicFramePr>
        <p:xfrm>
          <a:off x="6312732" y="4744016"/>
          <a:ext cx="5908257" cy="1133697"/>
        </p:xfrm>
        <a:graphic>
          <a:graphicData uri="http://schemas.openxmlformats.org/drawingml/2006/table">
            <a:tbl>
              <a:tblPr firstRow="1" firstCol="1" bandRow="1"/>
              <a:tblGrid>
                <a:gridCol w="2953833">
                  <a:extLst>
                    <a:ext uri="{9D8B030D-6E8A-4147-A177-3AD203B41FA5}">
                      <a16:colId xmlns:a16="http://schemas.microsoft.com/office/drawing/2014/main" val="835381703"/>
                    </a:ext>
                  </a:extLst>
                </a:gridCol>
                <a:gridCol w="2954424">
                  <a:extLst>
                    <a:ext uri="{9D8B030D-6E8A-4147-A177-3AD203B41FA5}">
                      <a16:colId xmlns:a16="http://schemas.microsoft.com/office/drawing/2014/main" val="233215840"/>
                    </a:ext>
                  </a:extLst>
                </a:gridCol>
              </a:tblGrid>
              <a:tr h="377899">
                <a:tc>
                  <a:txBody>
                    <a:bodyPr/>
                    <a:lstStyle/>
                    <a:p>
                      <a:pPr indent="129540"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education;school;id;anonymized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feature</a:t>
                      </a:r>
                      <a:r>
                        <a:rPr lang="en-US" sz="100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1040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9540"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education;school;id;anonymized feature 1040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508717"/>
                  </a:ext>
                </a:extLst>
              </a:tr>
              <a:tr h="377899">
                <a:tc>
                  <a:txBody>
                    <a:bodyPr/>
                    <a:lstStyle/>
                    <a:p>
                      <a:pPr indent="129540"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education;school;id;anonymized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feature 52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9540"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education;school;id;anonymized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feature 52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014329"/>
                  </a:ext>
                </a:extLst>
              </a:tr>
              <a:tr h="377899">
                <a:tc>
                  <a:txBody>
                    <a:bodyPr/>
                    <a:lstStyle/>
                    <a:p>
                      <a:pPr indent="129540"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location;id;anonymized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feature 128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9540"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education;school;id;anonymized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feature 52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18732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4AA6C5D-BE0A-4FDF-9E53-DE3F8AC53218}"/>
              </a:ext>
            </a:extLst>
          </p:cNvPr>
          <p:cNvSpPr txBox="1"/>
          <p:nvPr/>
        </p:nvSpPr>
        <p:spPr>
          <a:xfrm>
            <a:off x="6730922" y="5963144"/>
            <a:ext cx="5273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attributed graph extracted from facebook.com</a:t>
            </a:r>
          </a:p>
        </p:txBody>
      </p: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3B93646F-E6C3-44AB-88F7-009A1EFE2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 b="4082"/>
          <a:stretch/>
        </p:blipFill>
        <p:spPr>
          <a:xfrm>
            <a:off x="7350831" y="1027908"/>
            <a:ext cx="4033519" cy="37042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E8EBA9-2221-4AFA-B1CD-9356DB9D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54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2019-B96D-486A-A3E4-757017A4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6779-25B9-4A69-870A-4B8E15318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Artificial Intelligence (AI)</a:t>
            </a:r>
            <a:r>
              <a:rPr lang="en-US" dirty="0"/>
              <a:t> is concerned with making computers do things that otherwise require human intelligence. 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Machine Learning.</a:t>
            </a:r>
          </a:p>
          <a:p>
            <a:pPr lvl="1"/>
            <a:r>
              <a:rPr lang="en-US" dirty="0"/>
              <a:t>Natural Language Processing.</a:t>
            </a:r>
          </a:p>
          <a:p>
            <a:pPr lvl="1"/>
            <a:r>
              <a:rPr lang="en-US" dirty="0"/>
              <a:t>Vision.</a:t>
            </a:r>
          </a:p>
          <a:p>
            <a:pPr lvl="1"/>
            <a:r>
              <a:rPr lang="en-US" dirty="0"/>
              <a:t>Speech and Voice.</a:t>
            </a:r>
          </a:p>
          <a:p>
            <a:pPr lvl="1"/>
            <a:r>
              <a:rPr lang="en-US" dirty="0"/>
              <a:t>Expert Systems and Knowledge Engineering (Representation, Inference).</a:t>
            </a:r>
          </a:p>
          <a:p>
            <a:pPr lvl="1"/>
            <a:r>
              <a:rPr lang="en-US" dirty="0"/>
              <a:t>Problem Solving (Search, Constraint Satisfaction).</a:t>
            </a:r>
          </a:p>
          <a:p>
            <a:pPr lvl="1"/>
            <a:r>
              <a:rPr lang="en-US" dirty="0"/>
              <a:t>Uncertainty Management (Fuzzy Logic, Probability).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9D1B5-6063-47D7-9620-E0150B1A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4430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graphs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relational data modeled as graphs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Vertices-data entities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 users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Edges-interrelationship between data entities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Friendship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co-authorship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Attributes-characterize data entities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 keywords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domains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sequence fingerprints.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83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F1B8D-FE4B-4B38-A615-1F005706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Why Attributed Graphs?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3337E1-7EE3-4FD0-8504-E965239A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en-US" altLang="zh-CN" dirty="0"/>
              <a:t>AGs are more descriptive</a:t>
            </a:r>
          </a:p>
          <a:p>
            <a:pPr lvl="1"/>
            <a:r>
              <a:rPr lang="en-US" altLang="zh-CN" dirty="0"/>
              <a:t>Topology</a:t>
            </a:r>
          </a:p>
          <a:p>
            <a:pPr lvl="1"/>
            <a:r>
              <a:rPr lang="en-US" altLang="zh-CN" dirty="0"/>
              <a:t>Node descriptions</a:t>
            </a:r>
          </a:p>
          <a:p>
            <a:r>
              <a:rPr lang="en-US" altLang="zh-CN" dirty="0"/>
              <a:t>Heterogeneous information considered in analysis.</a:t>
            </a:r>
          </a:p>
          <a:p>
            <a:pPr lvl="1"/>
            <a:r>
              <a:rPr lang="en-US" altLang="zh-CN" dirty="0"/>
              <a:t>Latent topological structure</a:t>
            </a:r>
          </a:p>
          <a:p>
            <a:pPr lvl="1"/>
            <a:r>
              <a:rPr lang="en-US" altLang="zh-CN" dirty="0"/>
              <a:t>Latent contextual descriptions</a:t>
            </a:r>
          </a:p>
          <a:p>
            <a:r>
              <a:rPr lang="en-US" altLang="zh-CN" dirty="0"/>
              <a:t>More informative meaningful results.</a:t>
            </a:r>
            <a:endParaRPr lang="zh-CN" altLang="en-US" dirty="0"/>
          </a:p>
        </p:txBody>
      </p:sp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834E5B64-B906-41D1-BFD9-BCDFFB5C2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8" b="5525"/>
          <a:stretch/>
        </p:blipFill>
        <p:spPr>
          <a:xfrm>
            <a:off x="7390068" y="284035"/>
            <a:ext cx="2819183" cy="2610908"/>
          </a:xfrm>
          <a:prstGeom prst="rect">
            <a:avLst/>
          </a:prstGeom>
        </p:spPr>
      </p:pic>
      <p:pic>
        <p:nvPicPr>
          <p:cNvPr id="11" name="图片 10" descr="地图的截图&#10;&#10;描述已自动生成">
            <a:extLst>
              <a:ext uri="{FF2B5EF4-FFF2-40B4-BE49-F238E27FC236}">
                <a16:creationId xmlns:a16="http://schemas.microsoft.com/office/drawing/2014/main" id="{BA332294-F0E3-4735-9AB6-6BE5FC1B5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6"/>
          <a:stretch/>
        </p:blipFill>
        <p:spPr>
          <a:xfrm>
            <a:off x="7390066" y="3124202"/>
            <a:ext cx="3117794" cy="25157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8507A0-0607-40AA-A2EB-EC34993187A6}"/>
              </a:ext>
            </a:extLst>
          </p:cNvPr>
          <p:cNvSpPr txBox="1"/>
          <p:nvPr/>
        </p:nvSpPr>
        <p:spPr>
          <a:xfrm>
            <a:off x="6096000" y="5869188"/>
            <a:ext cx="570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Communities in social graphs with/without contextual contents (Attributes)</a:t>
            </a:r>
          </a:p>
        </p:txBody>
      </p:sp>
      <p:sp>
        <p:nvSpPr>
          <p:cNvPr id="13" name="箭头: 右弧形 12">
            <a:extLst>
              <a:ext uri="{FF2B5EF4-FFF2-40B4-BE49-F238E27FC236}">
                <a16:creationId xmlns:a16="http://schemas.microsoft.com/office/drawing/2014/main" id="{99C92A1F-0DB9-4158-91AB-AE5F59117E60}"/>
              </a:ext>
            </a:extLst>
          </p:cNvPr>
          <p:cNvSpPr/>
          <p:nvPr/>
        </p:nvSpPr>
        <p:spPr>
          <a:xfrm flipH="1">
            <a:off x="6910745" y="2183115"/>
            <a:ext cx="479323" cy="19034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6606B0-20B6-45B6-A4B6-15575EDCF700}"/>
              </a:ext>
            </a:extLst>
          </p:cNvPr>
          <p:cNvSpPr txBox="1"/>
          <p:nvPr/>
        </p:nvSpPr>
        <p:spPr>
          <a:xfrm>
            <a:off x="7150404" y="2894945"/>
            <a:ext cx="246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Meaningful attributes included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478BCE-EE3B-465E-8875-3EC0AF28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172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9B5A-0E8F-4B28-A9A5-B421B28C6A42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95538" y="214290"/>
            <a:ext cx="6451618" cy="6333726"/>
            <a:chOff x="857224" y="357166"/>
            <a:chExt cx="6451618" cy="6333726"/>
          </a:xfrm>
        </p:grpSpPr>
        <p:pic>
          <p:nvPicPr>
            <p:cNvPr id="43520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7224" y="357166"/>
              <a:ext cx="6451618" cy="6117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520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00232" y="3714752"/>
              <a:ext cx="3786214" cy="2976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2"/>
          <p:cNvSpPr/>
          <p:nvPr/>
        </p:nvSpPr>
        <p:spPr>
          <a:xfrm>
            <a:off x="2809855" y="2786058"/>
            <a:ext cx="5139267" cy="3562350"/>
          </a:xfrm>
          <a:custGeom>
            <a:avLst/>
            <a:gdLst>
              <a:gd name="connsiteX0" fmla="*/ 287867 w 5139267"/>
              <a:gd name="connsiteY0" fmla="*/ 2345267 h 3562350"/>
              <a:gd name="connsiteX1" fmla="*/ 935567 w 5139267"/>
              <a:gd name="connsiteY1" fmla="*/ 2523067 h 3562350"/>
              <a:gd name="connsiteX2" fmla="*/ 1583267 w 5139267"/>
              <a:gd name="connsiteY2" fmla="*/ 2243667 h 3562350"/>
              <a:gd name="connsiteX3" fmla="*/ 1989667 w 5139267"/>
              <a:gd name="connsiteY3" fmla="*/ 1964267 h 3562350"/>
              <a:gd name="connsiteX4" fmla="*/ 2688167 w 5139267"/>
              <a:gd name="connsiteY4" fmla="*/ 1405467 h 3562350"/>
              <a:gd name="connsiteX5" fmla="*/ 3856567 w 5139267"/>
              <a:gd name="connsiteY5" fmla="*/ 389467 h 3562350"/>
              <a:gd name="connsiteX6" fmla="*/ 4275667 w 5139267"/>
              <a:gd name="connsiteY6" fmla="*/ 8467 h 3562350"/>
              <a:gd name="connsiteX7" fmla="*/ 4897967 w 5139267"/>
              <a:gd name="connsiteY7" fmla="*/ 338667 h 3562350"/>
              <a:gd name="connsiteX8" fmla="*/ 5113867 w 5139267"/>
              <a:gd name="connsiteY8" fmla="*/ 1507067 h 3562350"/>
              <a:gd name="connsiteX9" fmla="*/ 4745567 w 5139267"/>
              <a:gd name="connsiteY9" fmla="*/ 2065867 h 3562350"/>
              <a:gd name="connsiteX10" fmla="*/ 3539067 w 5139267"/>
              <a:gd name="connsiteY10" fmla="*/ 2116667 h 3562350"/>
              <a:gd name="connsiteX11" fmla="*/ 2472267 w 5139267"/>
              <a:gd name="connsiteY11" fmla="*/ 2865967 h 3562350"/>
              <a:gd name="connsiteX12" fmla="*/ 2167467 w 5139267"/>
              <a:gd name="connsiteY12" fmla="*/ 3297767 h 3562350"/>
              <a:gd name="connsiteX13" fmla="*/ 1392767 w 5139267"/>
              <a:gd name="connsiteY13" fmla="*/ 3526367 h 3562350"/>
              <a:gd name="connsiteX14" fmla="*/ 325967 w 5139267"/>
              <a:gd name="connsiteY14" fmla="*/ 3399367 h 3562350"/>
              <a:gd name="connsiteX15" fmla="*/ 21167 w 5139267"/>
              <a:gd name="connsiteY15" fmla="*/ 2548467 h 3562350"/>
              <a:gd name="connsiteX16" fmla="*/ 198967 w 5139267"/>
              <a:gd name="connsiteY16" fmla="*/ 2319867 h 3562350"/>
              <a:gd name="connsiteX17" fmla="*/ 287867 w 5139267"/>
              <a:gd name="connsiteY17" fmla="*/ 2345267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39267" h="3562350">
                <a:moveTo>
                  <a:pt x="287867" y="2345267"/>
                </a:moveTo>
                <a:cubicBezTo>
                  <a:pt x="410634" y="2379134"/>
                  <a:pt x="719667" y="2540000"/>
                  <a:pt x="935567" y="2523067"/>
                </a:cubicBezTo>
                <a:cubicBezTo>
                  <a:pt x="1151467" y="2506134"/>
                  <a:pt x="1407584" y="2336800"/>
                  <a:pt x="1583267" y="2243667"/>
                </a:cubicBezTo>
                <a:cubicBezTo>
                  <a:pt x="1758950" y="2150534"/>
                  <a:pt x="1805517" y="2103967"/>
                  <a:pt x="1989667" y="1964267"/>
                </a:cubicBezTo>
                <a:cubicBezTo>
                  <a:pt x="2173817" y="1824567"/>
                  <a:pt x="2377017" y="1667934"/>
                  <a:pt x="2688167" y="1405467"/>
                </a:cubicBezTo>
                <a:cubicBezTo>
                  <a:pt x="2999317" y="1143000"/>
                  <a:pt x="3591984" y="622300"/>
                  <a:pt x="3856567" y="389467"/>
                </a:cubicBezTo>
                <a:cubicBezTo>
                  <a:pt x="4121150" y="156634"/>
                  <a:pt x="4102100" y="16934"/>
                  <a:pt x="4275667" y="8467"/>
                </a:cubicBezTo>
                <a:cubicBezTo>
                  <a:pt x="4449234" y="0"/>
                  <a:pt x="4758267" y="88900"/>
                  <a:pt x="4897967" y="338667"/>
                </a:cubicBezTo>
                <a:cubicBezTo>
                  <a:pt x="5037667" y="588434"/>
                  <a:pt x="5139267" y="1219200"/>
                  <a:pt x="5113867" y="1507067"/>
                </a:cubicBezTo>
                <a:cubicBezTo>
                  <a:pt x="5088467" y="1794934"/>
                  <a:pt x="5008034" y="1964267"/>
                  <a:pt x="4745567" y="2065867"/>
                </a:cubicBezTo>
                <a:cubicBezTo>
                  <a:pt x="4483100" y="2167467"/>
                  <a:pt x="3917950" y="1983317"/>
                  <a:pt x="3539067" y="2116667"/>
                </a:cubicBezTo>
                <a:cubicBezTo>
                  <a:pt x="3160184" y="2250017"/>
                  <a:pt x="2700867" y="2669117"/>
                  <a:pt x="2472267" y="2865967"/>
                </a:cubicBezTo>
                <a:cubicBezTo>
                  <a:pt x="2243667" y="3062817"/>
                  <a:pt x="2347384" y="3187700"/>
                  <a:pt x="2167467" y="3297767"/>
                </a:cubicBezTo>
                <a:cubicBezTo>
                  <a:pt x="1987550" y="3407834"/>
                  <a:pt x="1699683" y="3509434"/>
                  <a:pt x="1392767" y="3526367"/>
                </a:cubicBezTo>
                <a:cubicBezTo>
                  <a:pt x="1085851" y="3543300"/>
                  <a:pt x="554567" y="3562350"/>
                  <a:pt x="325967" y="3399367"/>
                </a:cubicBezTo>
                <a:cubicBezTo>
                  <a:pt x="97367" y="3236384"/>
                  <a:pt x="42334" y="2728384"/>
                  <a:pt x="21167" y="2548467"/>
                </a:cubicBezTo>
                <a:cubicBezTo>
                  <a:pt x="0" y="2368550"/>
                  <a:pt x="152400" y="2355850"/>
                  <a:pt x="198967" y="2319867"/>
                </a:cubicBezTo>
                <a:cubicBezTo>
                  <a:pt x="245534" y="2283884"/>
                  <a:pt x="165100" y="2311400"/>
                  <a:pt x="287867" y="2345267"/>
                </a:cubicBezTo>
                <a:close/>
              </a:path>
            </a:pathLst>
          </a:custGeom>
          <a:solidFill>
            <a:srgbClr val="FFFFCC">
              <a:alpha val="3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4310053" y="1811174"/>
            <a:ext cx="2725271" cy="4975412"/>
          </a:xfrm>
          <a:custGeom>
            <a:avLst/>
            <a:gdLst>
              <a:gd name="connsiteX0" fmla="*/ 2644589 w 2725271"/>
              <a:gd name="connsiteY0" fmla="*/ 4634753 h 4975412"/>
              <a:gd name="connsiteX1" fmla="*/ 2671483 w 2725271"/>
              <a:gd name="connsiteY1" fmla="*/ 4258235 h 4975412"/>
              <a:gd name="connsiteX2" fmla="*/ 2321859 w 2725271"/>
              <a:gd name="connsiteY2" fmla="*/ 4056530 h 4975412"/>
              <a:gd name="connsiteX3" fmla="*/ 1958789 w 2725271"/>
              <a:gd name="connsiteY3" fmla="*/ 3747247 h 4975412"/>
              <a:gd name="connsiteX4" fmla="*/ 1501589 w 2725271"/>
              <a:gd name="connsiteY4" fmla="*/ 2913530 h 4975412"/>
              <a:gd name="connsiteX5" fmla="*/ 1232648 w 2725271"/>
              <a:gd name="connsiteY5" fmla="*/ 977153 h 4975412"/>
              <a:gd name="connsiteX6" fmla="*/ 1151965 w 2725271"/>
              <a:gd name="connsiteY6" fmla="*/ 183777 h 4975412"/>
              <a:gd name="connsiteX7" fmla="*/ 466165 w 2725271"/>
              <a:gd name="connsiteY7" fmla="*/ 76200 h 4975412"/>
              <a:gd name="connsiteX8" fmla="*/ 35859 w 2725271"/>
              <a:gd name="connsiteY8" fmla="*/ 640977 h 4975412"/>
              <a:gd name="connsiteX9" fmla="*/ 251012 w 2725271"/>
              <a:gd name="connsiteY9" fmla="*/ 1568824 h 4975412"/>
              <a:gd name="connsiteX10" fmla="*/ 909918 w 2725271"/>
              <a:gd name="connsiteY10" fmla="*/ 3290047 h 4975412"/>
              <a:gd name="connsiteX11" fmla="*/ 896471 w 2725271"/>
              <a:gd name="connsiteY11" fmla="*/ 4164106 h 4975412"/>
              <a:gd name="connsiteX12" fmla="*/ 1420906 w 2725271"/>
              <a:gd name="connsiteY12" fmla="*/ 4782671 h 4975412"/>
              <a:gd name="connsiteX13" fmla="*/ 2093259 w 2725271"/>
              <a:gd name="connsiteY13" fmla="*/ 4970930 h 4975412"/>
              <a:gd name="connsiteX14" fmla="*/ 2617695 w 2725271"/>
              <a:gd name="connsiteY14" fmla="*/ 4809565 h 4975412"/>
              <a:gd name="connsiteX15" fmla="*/ 2644589 w 2725271"/>
              <a:gd name="connsiteY15" fmla="*/ 4634753 h 4975412"/>
              <a:gd name="connsiteX0" fmla="*/ 2644589 w 2725271"/>
              <a:gd name="connsiteY0" fmla="*/ 4634753 h 4975412"/>
              <a:gd name="connsiteX1" fmla="*/ 2671483 w 2725271"/>
              <a:gd name="connsiteY1" fmla="*/ 4258235 h 4975412"/>
              <a:gd name="connsiteX2" fmla="*/ 2321859 w 2725271"/>
              <a:gd name="connsiteY2" fmla="*/ 4056530 h 4975412"/>
              <a:gd name="connsiteX3" fmla="*/ 1958789 w 2725271"/>
              <a:gd name="connsiteY3" fmla="*/ 3747247 h 4975412"/>
              <a:gd name="connsiteX4" fmla="*/ 1501589 w 2725271"/>
              <a:gd name="connsiteY4" fmla="*/ 2913530 h 4975412"/>
              <a:gd name="connsiteX5" fmla="*/ 1232648 w 2725271"/>
              <a:gd name="connsiteY5" fmla="*/ 977153 h 4975412"/>
              <a:gd name="connsiteX6" fmla="*/ 1151965 w 2725271"/>
              <a:gd name="connsiteY6" fmla="*/ 183777 h 4975412"/>
              <a:gd name="connsiteX7" fmla="*/ 466165 w 2725271"/>
              <a:gd name="connsiteY7" fmla="*/ 76200 h 4975412"/>
              <a:gd name="connsiteX8" fmla="*/ 35859 w 2725271"/>
              <a:gd name="connsiteY8" fmla="*/ 640977 h 4975412"/>
              <a:gd name="connsiteX9" fmla="*/ 251012 w 2725271"/>
              <a:gd name="connsiteY9" fmla="*/ 1568824 h 4975412"/>
              <a:gd name="connsiteX10" fmla="*/ 909918 w 2725271"/>
              <a:gd name="connsiteY10" fmla="*/ 3290047 h 4975412"/>
              <a:gd name="connsiteX11" fmla="*/ 896471 w 2725271"/>
              <a:gd name="connsiteY11" fmla="*/ 4164106 h 4975412"/>
              <a:gd name="connsiteX12" fmla="*/ 1420906 w 2725271"/>
              <a:gd name="connsiteY12" fmla="*/ 4782671 h 4975412"/>
              <a:gd name="connsiteX13" fmla="*/ 2093259 w 2725271"/>
              <a:gd name="connsiteY13" fmla="*/ 4970930 h 4975412"/>
              <a:gd name="connsiteX14" fmla="*/ 2617695 w 2725271"/>
              <a:gd name="connsiteY14" fmla="*/ 4809565 h 4975412"/>
              <a:gd name="connsiteX15" fmla="*/ 2644589 w 2725271"/>
              <a:gd name="connsiteY15" fmla="*/ 4634753 h 497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25271" h="4975412">
                <a:moveTo>
                  <a:pt x="2644589" y="4634753"/>
                </a:moveTo>
                <a:cubicBezTo>
                  <a:pt x="2653554" y="4542865"/>
                  <a:pt x="2725271" y="4354606"/>
                  <a:pt x="2671483" y="4258235"/>
                </a:cubicBezTo>
                <a:cubicBezTo>
                  <a:pt x="2617695" y="4161865"/>
                  <a:pt x="2440641" y="4141695"/>
                  <a:pt x="2321859" y="4056530"/>
                </a:cubicBezTo>
                <a:cubicBezTo>
                  <a:pt x="2203077" y="3971365"/>
                  <a:pt x="2095501" y="3937747"/>
                  <a:pt x="1958789" y="3747247"/>
                </a:cubicBezTo>
                <a:cubicBezTo>
                  <a:pt x="1822077" y="3556747"/>
                  <a:pt x="1622612" y="3375212"/>
                  <a:pt x="1501589" y="2913530"/>
                </a:cubicBezTo>
                <a:cubicBezTo>
                  <a:pt x="1380566" y="2451848"/>
                  <a:pt x="1290919" y="1432112"/>
                  <a:pt x="1232648" y="977153"/>
                </a:cubicBezTo>
                <a:cubicBezTo>
                  <a:pt x="1174377" y="522194"/>
                  <a:pt x="1279712" y="333936"/>
                  <a:pt x="1151965" y="183777"/>
                </a:cubicBezTo>
                <a:cubicBezTo>
                  <a:pt x="1024218" y="33618"/>
                  <a:pt x="652183" y="0"/>
                  <a:pt x="466165" y="76200"/>
                </a:cubicBezTo>
                <a:cubicBezTo>
                  <a:pt x="280147" y="152400"/>
                  <a:pt x="71718" y="392206"/>
                  <a:pt x="35859" y="640977"/>
                </a:cubicBezTo>
                <a:cubicBezTo>
                  <a:pt x="0" y="889748"/>
                  <a:pt x="105336" y="1127312"/>
                  <a:pt x="251012" y="1568824"/>
                </a:cubicBezTo>
                <a:cubicBezTo>
                  <a:pt x="396688" y="2010336"/>
                  <a:pt x="802342" y="2857500"/>
                  <a:pt x="909918" y="3290047"/>
                </a:cubicBezTo>
                <a:cubicBezTo>
                  <a:pt x="1017494" y="3722594"/>
                  <a:pt x="811306" y="3915335"/>
                  <a:pt x="896471" y="4164106"/>
                </a:cubicBezTo>
                <a:cubicBezTo>
                  <a:pt x="981636" y="4412877"/>
                  <a:pt x="1221441" y="4648200"/>
                  <a:pt x="1420906" y="4782671"/>
                </a:cubicBezTo>
                <a:cubicBezTo>
                  <a:pt x="1620371" y="4917142"/>
                  <a:pt x="1893794" y="4966448"/>
                  <a:pt x="2093259" y="4970930"/>
                </a:cubicBezTo>
                <a:cubicBezTo>
                  <a:pt x="2292724" y="4975412"/>
                  <a:pt x="2525807" y="4865594"/>
                  <a:pt x="2617695" y="4809565"/>
                </a:cubicBezTo>
                <a:cubicBezTo>
                  <a:pt x="2709583" y="4753536"/>
                  <a:pt x="2635624" y="4726641"/>
                  <a:pt x="2644589" y="4634753"/>
                </a:cubicBezTo>
                <a:close/>
              </a:path>
            </a:pathLst>
          </a:custGeom>
          <a:solidFill>
            <a:srgbClr val="FFFFCC">
              <a:alpha val="3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Densely connected </a:t>
            </a:r>
            <a:r>
              <a:rPr lang="en-US" sz="3600" b="1" dirty="0" err="1"/>
              <a:t>subgraphs</a:t>
            </a:r>
            <a:r>
              <a:rPr lang="en-US" sz="3600" b="1" dirty="0"/>
              <a:t> may not be protein complexes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9B5A-0E8F-4B28-A9A5-B421B28C6A42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95802" y="2169828"/>
            <a:ext cx="714380" cy="714380"/>
            <a:chOff x="1071538" y="2500306"/>
            <a:chExt cx="714380" cy="714380"/>
          </a:xfrm>
        </p:grpSpPr>
        <p:sp>
          <p:nvSpPr>
            <p:cNvPr id="5" name="Oval 4"/>
            <p:cNvSpPr/>
            <p:nvPr/>
          </p:nvSpPr>
          <p:spPr>
            <a:xfrm>
              <a:off x="1071538" y="2500306"/>
              <a:ext cx="714380" cy="7143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42976" y="2714620"/>
              <a:ext cx="6429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 Narrow" pitchFamily="34" charset="0"/>
                  <a:cs typeface="Times New Roman" pitchFamily="18" charset="0"/>
                </a:rPr>
                <a:t>P06787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67108" y="2955646"/>
            <a:ext cx="714380" cy="714380"/>
            <a:chOff x="1071538" y="2500306"/>
            <a:chExt cx="714380" cy="714380"/>
          </a:xfrm>
        </p:grpSpPr>
        <p:sp>
          <p:nvSpPr>
            <p:cNvPr id="10" name="Oval 9"/>
            <p:cNvSpPr/>
            <p:nvPr/>
          </p:nvSpPr>
          <p:spPr>
            <a:xfrm>
              <a:off x="1071538" y="2500306"/>
              <a:ext cx="714380" cy="7143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42976" y="2714620"/>
              <a:ext cx="6429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 Narrow" pitchFamily="34" charset="0"/>
                  <a:cs typeface="Times New Roman" pitchFamily="18" charset="0"/>
                </a:rPr>
                <a:t>P53066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95670" y="4241530"/>
            <a:ext cx="714380" cy="714380"/>
            <a:chOff x="1071538" y="2500306"/>
            <a:chExt cx="714380" cy="714380"/>
          </a:xfrm>
        </p:grpSpPr>
        <p:sp>
          <p:nvSpPr>
            <p:cNvPr id="13" name="Oval 12"/>
            <p:cNvSpPr/>
            <p:nvPr/>
          </p:nvSpPr>
          <p:spPr>
            <a:xfrm>
              <a:off x="1071538" y="2500306"/>
              <a:ext cx="714380" cy="7143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42976" y="2714620"/>
              <a:ext cx="6429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 Narrow" pitchFamily="34" charset="0"/>
                  <a:cs typeface="Times New Roman" pitchFamily="18" charset="0"/>
                </a:rPr>
                <a:t>Q04439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10050" y="5098786"/>
            <a:ext cx="714380" cy="714380"/>
            <a:chOff x="1071538" y="2500306"/>
            <a:chExt cx="714380" cy="714380"/>
          </a:xfrm>
        </p:grpSpPr>
        <p:sp>
          <p:nvSpPr>
            <p:cNvPr id="16" name="Oval 15"/>
            <p:cNvSpPr/>
            <p:nvPr/>
          </p:nvSpPr>
          <p:spPr>
            <a:xfrm>
              <a:off x="1071538" y="2500306"/>
              <a:ext cx="714380" cy="7143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42976" y="2714620"/>
              <a:ext cx="6429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 Narrow" pitchFamily="34" charset="0"/>
                  <a:cs typeface="Times New Roman" pitchFamily="18" charset="0"/>
                </a:rPr>
                <a:t>P14747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81620" y="5455976"/>
            <a:ext cx="714380" cy="714380"/>
            <a:chOff x="1071538" y="2500306"/>
            <a:chExt cx="714380" cy="714380"/>
          </a:xfrm>
        </p:grpSpPr>
        <p:sp>
          <p:nvSpPr>
            <p:cNvPr id="19" name="Oval 18"/>
            <p:cNvSpPr/>
            <p:nvPr/>
          </p:nvSpPr>
          <p:spPr>
            <a:xfrm>
              <a:off x="1071538" y="2500306"/>
              <a:ext cx="714380" cy="7143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42976" y="2714620"/>
              <a:ext cx="6429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 Narrow" pitchFamily="34" charset="0"/>
                  <a:cs typeface="Times New Roman" pitchFamily="18" charset="0"/>
                </a:rPr>
                <a:t>P27466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24628" y="5098786"/>
            <a:ext cx="714380" cy="714380"/>
            <a:chOff x="1071538" y="2500306"/>
            <a:chExt cx="714380" cy="714380"/>
          </a:xfrm>
        </p:grpSpPr>
        <p:sp>
          <p:nvSpPr>
            <p:cNvPr id="22" name="Oval 21"/>
            <p:cNvSpPr/>
            <p:nvPr/>
          </p:nvSpPr>
          <p:spPr>
            <a:xfrm>
              <a:off x="1071538" y="2500306"/>
              <a:ext cx="714380" cy="7143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42976" y="2714620"/>
              <a:ext cx="6429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 Narrow" pitchFamily="34" charset="0"/>
                  <a:cs typeface="Times New Roman" pitchFamily="18" charset="0"/>
                </a:rPr>
                <a:t>P36006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10380" y="4027216"/>
            <a:ext cx="714380" cy="714380"/>
            <a:chOff x="1071538" y="2500306"/>
            <a:chExt cx="714380" cy="714380"/>
          </a:xfrm>
        </p:grpSpPr>
        <p:sp>
          <p:nvSpPr>
            <p:cNvPr id="25" name="Oval 24"/>
            <p:cNvSpPr/>
            <p:nvPr/>
          </p:nvSpPr>
          <p:spPr>
            <a:xfrm>
              <a:off x="1071538" y="2500306"/>
              <a:ext cx="714380" cy="7143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42976" y="2714620"/>
              <a:ext cx="6429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 Narrow" pitchFamily="34" charset="0"/>
                  <a:cs typeface="Times New Roman" pitchFamily="18" charset="0"/>
                </a:rPr>
                <a:t>P25296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38942" y="2955646"/>
            <a:ext cx="714380" cy="714380"/>
            <a:chOff x="1071538" y="2500306"/>
            <a:chExt cx="714380" cy="714380"/>
          </a:xfrm>
        </p:grpSpPr>
        <p:sp>
          <p:nvSpPr>
            <p:cNvPr id="28" name="Oval 27"/>
            <p:cNvSpPr/>
            <p:nvPr/>
          </p:nvSpPr>
          <p:spPr>
            <a:xfrm>
              <a:off x="1071538" y="2500306"/>
              <a:ext cx="714380" cy="7143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42976" y="2714620"/>
              <a:ext cx="6429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 Narrow" pitchFamily="34" charset="0"/>
                  <a:cs typeface="Times New Roman" pitchFamily="18" charset="0"/>
                </a:rPr>
                <a:t>P23287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81686" y="2241266"/>
            <a:ext cx="714380" cy="714380"/>
            <a:chOff x="1071538" y="2500306"/>
            <a:chExt cx="714380" cy="714380"/>
          </a:xfrm>
        </p:grpSpPr>
        <p:sp>
          <p:nvSpPr>
            <p:cNvPr id="31" name="Oval 30"/>
            <p:cNvSpPr/>
            <p:nvPr/>
          </p:nvSpPr>
          <p:spPr>
            <a:xfrm>
              <a:off x="1071538" y="2500306"/>
              <a:ext cx="714380" cy="7143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42976" y="2714620"/>
              <a:ext cx="6429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Arial Narrow" pitchFamily="34" charset="0"/>
                  <a:cs typeface="Times New Roman" pitchFamily="18" charset="0"/>
                </a:rPr>
                <a:t>P22517</a:t>
              </a:r>
            </a:p>
          </p:txBody>
        </p:sp>
      </p:grpSp>
      <p:cxnSp>
        <p:nvCxnSpPr>
          <p:cNvPr id="58" name="Straight Connector 57"/>
          <p:cNvCxnSpPr/>
          <p:nvPr/>
        </p:nvCxnSpPr>
        <p:spPr>
          <a:xfrm rot="5400000">
            <a:off x="4274331" y="2886750"/>
            <a:ext cx="681200" cy="676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3848242" y="3241401"/>
            <a:ext cx="1461940" cy="74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16200000" flipH="1">
            <a:off x="4060017" y="3777183"/>
            <a:ext cx="2571768" cy="785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 flipH="1">
            <a:off x="4631521" y="3205681"/>
            <a:ext cx="2319196" cy="167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6200000" flipH="1">
            <a:off x="5131587" y="2705613"/>
            <a:ext cx="1500198" cy="1857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H="1">
            <a:off x="5631653" y="2205547"/>
            <a:ext cx="428628" cy="178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31" idx="4"/>
          </p:cNvCxnSpPr>
          <p:nvPr/>
        </p:nvCxnSpPr>
        <p:spPr>
          <a:xfrm>
            <a:off x="4952992" y="2884208"/>
            <a:ext cx="1285884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16200000" flipH="1">
            <a:off x="4634060" y="3208217"/>
            <a:ext cx="1637996" cy="2352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3850780" y="3920059"/>
            <a:ext cx="780740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6200000" flipH="1">
            <a:off x="4988711" y="3562868"/>
            <a:ext cx="857256" cy="2423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3702827" y="3848621"/>
            <a:ext cx="2214578" cy="28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0800000" flipV="1">
            <a:off x="4667240" y="4384406"/>
            <a:ext cx="2143140" cy="71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0800000" flipH="1" flipV="1">
            <a:off x="6738942" y="3312836"/>
            <a:ext cx="71438" cy="1071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7878407" y="2857496"/>
            <a:ext cx="198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#550.2.66</a:t>
            </a:r>
          </a:p>
        </p:txBody>
      </p:sp>
      <p:cxnSp>
        <p:nvCxnSpPr>
          <p:cNvPr id="46" name="Straight Connector 45"/>
          <p:cNvCxnSpPr>
            <a:stCxn id="19" idx="0"/>
            <a:endCxn id="22" idx="1"/>
          </p:cNvCxnSpPr>
          <p:nvPr/>
        </p:nvCxnSpPr>
        <p:spPr>
          <a:xfrm rot="5400000" flipH="1" flipV="1">
            <a:off x="6057742" y="4884475"/>
            <a:ext cx="252572" cy="890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9" idx="0"/>
            <a:endCxn id="31" idx="4"/>
          </p:cNvCxnSpPr>
          <p:nvPr/>
        </p:nvCxnSpPr>
        <p:spPr>
          <a:xfrm rot="5400000" flipH="1" flipV="1">
            <a:off x="4738678" y="3955778"/>
            <a:ext cx="2500330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0"/>
            <a:endCxn id="28" idx="2"/>
          </p:cNvCxnSpPr>
          <p:nvPr/>
        </p:nvCxnSpPr>
        <p:spPr>
          <a:xfrm rot="5400000" flipH="1" flipV="1">
            <a:off x="5167306" y="3884340"/>
            <a:ext cx="2143140" cy="1000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3" idx="7"/>
            <a:endCxn id="25" idx="2"/>
          </p:cNvCxnSpPr>
          <p:nvPr/>
        </p:nvCxnSpPr>
        <p:spPr>
          <a:xfrm rot="16200000" flipH="1">
            <a:off x="5488776" y="3062806"/>
            <a:ext cx="38258" cy="2604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381227" y="200024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#550.2.63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3167045" y="5429264"/>
            <a:ext cx="1247627" cy="714380"/>
            <a:chOff x="1643042" y="5429264"/>
            <a:chExt cx="1247627" cy="714380"/>
          </a:xfrm>
        </p:grpSpPr>
        <p:grpSp>
          <p:nvGrpSpPr>
            <p:cNvPr id="74" name="Group 73"/>
            <p:cNvGrpSpPr/>
            <p:nvPr/>
          </p:nvGrpSpPr>
          <p:grpSpPr>
            <a:xfrm>
              <a:off x="1643042" y="5429264"/>
              <a:ext cx="714380" cy="714380"/>
              <a:chOff x="1071538" y="2500306"/>
              <a:chExt cx="714380" cy="714380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1071538" y="2500306"/>
                <a:ext cx="714380" cy="7143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 Narrow" pitchFamily="34" charset="0"/>
                  <a:cs typeface="Times New Roman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142976" y="2714620"/>
                <a:ext cx="64294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latin typeface="Arial Narrow" pitchFamily="34" charset="0"/>
                    <a:cs typeface="Times New Roman" pitchFamily="18" charset="0"/>
                  </a:rPr>
                  <a:t>P32486</a:t>
                </a:r>
              </a:p>
            </p:txBody>
          </p:sp>
        </p:grpSp>
        <p:cxnSp>
          <p:nvCxnSpPr>
            <p:cNvPr id="78" name="Straight Connector 77"/>
            <p:cNvCxnSpPr>
              <a:stCxn id="77" idx="3"/>
              <a:endCxn id="16" idx="3"/>
            </p:cNvCxnSpPr>
            <p:nvPr/>
          </p:nvCxnSpPr>
          <p:spPr>
            <a:xfrm flipV="1">
              <a:off x="2357422" y="5708548"/>
              <a:ext cx="533247" cy="7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5991380" y="5929330"/>
            <a:ext cx="819000" cy="714380"/>
            <a:chOff x="4467380" y="5929330"/>
            <a:chExt cx="819000" cy="714380"/>
          </a:xfrm>
        </p:grpSpPr>
        <p:grpSp>
          <p:nvGrpSpPr>
            <p:cNvPr id="65" name="Group 64"/>
            <p:cNvGrpSpPr/>
            <p:nvPr/>
          </p:nvGrpSpPr>
          <p:grpSpPr>
            <a:xfrm>
              <a:off x="4572000" y="5929330"/>
              <a:ext cx="714380" cy="714380"/>
              <a:chOff x="1071538" y="2500306"/>
              <a:chExt cx="714380" cy="71438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071538" y="2500306"/>
                <a:ext cx="714380" cy="7143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 Narrow" pitchFamily="34" charset="0"/>
                  <a:cs typeface="Times New Roman" pitchFamily="18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142976" y="2714620"/>
                <a:ext cx="64294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latin typeface="Arial Narrow" pitchFamily="34" charset="0"/>
                    <a:cs typeface="Times New Roman" pitchFamily="18" charset="0"/>
                  </a:rPr>
                  <a:t>P32341</a:t>
                </a:r>
              </a:p>
            </p:txBody>
          </p:sp>
        </p:grpSp>
        <p:cxnSp>
          <p:nvCxnSpPr>
            <p:cNvPr id="88" name="Straight Connector 87"/>
            <p:cNvCxnSpPr>
              <a:stCxn id="19" idx="5"/>
            </p:cNvCxnSpPr>
            <p:nvPr/>
          </p:nvCxnSpPr>
          <p:spPr>
            <a:xfrm rot="16200000" flipH="1">
              <a:off x="4552175" y="5980943"/>
              <a:ext cx="6468" cy="176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1" grpId="0" animBg="1"/>
      <p:bldP spid="71" grpId="1" animBg="1"/>
      <p:bldP spid="129" grpId="0"/>
      <p:bldP spid="129" grpId="1"/>
      <p:bldP spid="64" grpId="0"/>
      <p:bldP spid="64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9B5A-0E8F-4B28-A9A5-B421B28C6A42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36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9786" y="785794"/>
            <a:ext cx="7715304" cy="5243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ross 8"/>
          <p:cNvSpPr/>
          <p:nvPr/>
        </p:nvSpPr>
        <p:spPr>
          <a:xfrm rot="17404504">
            <a:off x="3166237" y="3642509"/>
            <a:ext cx="500066" cy="500066"/>
          </a:xfrm>
          <a:prstGeom prst="plus">
            <a:avLst>
              <a:gd name="adj" fmla="val 4841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20763256">
            <a:off x="6757491" y="5162061"/>
            <a:ext cx="500066" cy="500066"/>
          </a:xfrm>
          <a:prstGeom prst="plus">
            <a:avLst>
              <a:gd name="adj" fmla="val 4841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7404504">
            <a:off x="8024021" y="1570808"/>
            <a:ext cx="500066" cy="500066"/>
          </a:xfrm>
          <a:prstGeom prst="plus">
            <a:avLst>
              <a:gd name="adj" fmla="val 4841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52596" y="357169"/>
            <a:ext cx="4585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Filter interactions with |</a:t>
            </a:r>
            <a:r>
              <a:rPr lang="en-US" sz="2400" i="1" dirty="0" err="1"/>
              <a:t>γ</a:t>
            </a:r>
            <a:r>
              <a:rPr lang="en-US" sz="2400" baseline="-25000" dirty="0" err="1"/>
              <a:t>ij</a:t>
            </a:r>
            <a:r>
              <a:rPr lang="en-GB" sz="2400" dirty="0"/>
              <a:t>|</a:t>
            </a:r>
            <a:r>
              <a:rPr lang="en-US" sz="2400" dirty="0"/>
              <a:t> &lt; 1.96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07" y="49161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Pruning of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1665780"/>
            <a:ext cx="8229600" cy="4110046"/>
          </a:xfrm>
        </p:spPr>
        <p:txBody>
          <a:bodyPr>
            <a:noAutofit/>
          </a:bodyPr>
          <a:lstStyle/>
          <a:p>
            <a:pPr marL="457200" indent="-457200">
              <a:buNone/>
            </a:pPr>
            <a:r>
              <a:rPr lang="en-US" sz="2200" dirty="0"/>
              <a:t>Test Statistics (TS)</a:t>
            </a:r>
            <a:endParaRPr lang="en-CA" sz="2200" dirty="0"/>
          </a:p>
          <a:p>
            <a:pPr lvl="1"/>
            <a:r>
              <a:rPr lang="en-CA" sz="2000" dirty="0" err="1"/>
              <a:t>obs</a:t>
            </a:r>
            <a:r>
              <a:rPr lang="en-CA" sz="2000" dirty="0"/>
              <a:t>(</a:t>
            </a:r>
            <a:r>
              <a:rPr lang="en-CA" sz="2000" i="1" dirty="0" err="1"/>
              <a:t>e</a:t>
            </a:r>
            <a:r>
              <a:rPr lang="en-CA" sz="2000" i="1" baseline="-25000" dirty="0" err="1"/>
              <a:t>ij</a:t>
            </a:r>
            <a:r>
              <a:rPr lang="en-CA" sz="2000" dirty="0"/>
              <a:t>) = Total number of edges in </a:t>
            </a:r>
            <a:r>
              <a:rPr lang="en-CA" sz="2000" b="1" dirty="0"/>
              <a:t>G</a:t>
            </a:r>
            <a:r>
              <a:rPr lang="en-CA" sz="2000" dirty="0"/>
              <a:t> that connects vertices that perform the functions of </a:t>
            </a:r>
            <a:r>
              <a:rPr lang="en-CA" sz="2000" i="1" dirty="0" err="1"/>
              <a:t>f</a:t>
            </a:r>
            <a:r>
              <a:rPr lang="en-CA" sz="2000" i="1" baseline="-25000" dirty="0" err="1"/>
              <a:t>i</a:t>
            </a:r>
            <a:r>
              <a:rPr lang="en-CA" sz="2000" dirty="0"/>
              <a:t> and</a:t>
            </a:r>
            <a:r>
              <a:rPr lang="en-CA" sz="2000" i="1" dirty="0"/>
              <a:t> </a:t>
            </a:r>
            <a:r>
              <a:rPr lang="en-CA" sz="2000" i="1" dirty="0" err="1"/>
              <a:t>f</a:t>
            </a:r>
            <a:r>
              <a:rPr lang="en-CA" sz="2000" i="1" baseline="-25000" dirty="0" err="1"/>
              <a:t>j</a:t>
            </a:r>
            <a:r>
              <a:rPr lang="en-CA" sz="2000" i="1" dirty="0"/>
              <a:t> </a:t>
            </a:r>
            <a:r>
              <a:rPr lang="en-CA" sz="2000" dirty="0"/>
              <a:t>respectively.  </a:t>
            </a:r>
            <a:endParaRPr lang="en-US" sz="2000" dirty="0"/>
          </a:p>
          <a:p>
            <a:pPr lvl="1"/>
            <a:r>
              <a:rPr lang="en-CA" sz="2000" dirty="0"/>
              <a:t>exp(</a:t>
            </a:r>
            <a:r>
              <a:rPr lang="en-CA" sz="2000" i="1" dirty="0" err="1"/>
              <a:t>e</a:t>
            </a:r>
            <a:r>
              <a:rPr lang="en-CA" sz="2000" i="1" baseline="-25000" dirty="0" err="1"/>
              <a:t>ij</a:t>
            </a:r>
            <a:r>
              <a:rPr lang="en-CA" sz="2000" dirty="0"/>
              <a:t>) = (Total number of edges in </a:t>
            </a:r>
            <a:r>
              <a:rPr lang="en-CA" sz="2000" b="1" dirty="0"/>
              <a:t>G</a:t>
            </a:r>
            <a:r>
              <a:rPr lang="en-CA" sz="2000" dirty="0"/>
              <a:t> that connects vertices that perform the function </a:t>
            </a:r>
            <a:r>
              <a:rPr lang="en-CA" sz="2000" i="1" dirty="0" err="1"/>
              <a:t>f</a:t>
            </a:r>
            <a:r>
              <a:rPr lang="en-CA" sz="2000" i="1" baseline="-25000" dirty="0" err="1"/>
              <a:t>i</a:t>
            </a:r>
            <a:r>
              <a:rPr lang="en-CA" sz="2000" dirty="0"/>
              <a:t>) × (Total number of edges in </a:t>
            </a:r>
            <a:r>
              <a:rPr lang="en-CA" sz="2000" b="1" dirty="0"/>
              <a:t>G</a:t>
            </a:r>
            <a:r>
              <a:rPr lang="en-CA" sz="2000" dirty="0"/>
              <a:t> that connects vertices that perform the function </a:t>
            </a:r>
            <a:r>
              <a:rPr lang="en-CA" sz="2000" i="1" dirty="0" err="1"/>
              <a:t>f</a:t>
            </a:r>
            <a:r>
              <a:rPr lang="en-CA" sz="2000" i="1" baseline="-25000" dirty="0" err="1"/>
              <a:t>j</a:t>
            </a:r>
            <a:r>
              <a:rPr lang="en-CA" sz="2000" dirty="0"/>
              <a:t>) / (Total number of edges in </a:t>
            </a:r>
            <a:r>
              <a:rPr lang="en-CA" sz="2000" b="1" dirty="0"/>
              <a:t>G</a:t>
            </a:r>
            <a:r>
              <a:rPr lang="en-CA" sz="2000" dirty="0"/>
              <a:t>)</a:t>
            </a:r>
          </a:p>
          <a:p>
            <a:pPr lvl="1"/>
            <a:r>
              <a:rPr lang="en-CA" sz="2000" dirty="0"/>
              <a:t>TS</a:t>
            </a:r>
            <a:r>
              <a:rPr lang="en-US" sz="2000" dirty="0"/>
              <a:t> = </a:t>
            </a:r>
            <a:r>
              <a:rPr lang="en-US" sz="2000" i="1" dirty="0"/>
              <a:t>γ</a:t>
            </a:r>
            <a:r>
              <a:rPr lang="en-US" sz="2000" dirty="0"/>
              <a:t> (</a:t>
            </a:r>
            <a:r>
              <a:rPr lang="en-US" sz="2000" dirty="0" err="1"/>
              <a:t>obs</a:t>
            </a:r>
            <a:r>
              <a:rPr lang="en-US" sz="2000" dirty="0"/>
              <a:t>(</a:t>
            </a:r>
            <a:r>
              <a:rPr lang="en-US" sz="2000" i="1" dirty="0" err="1"/>
              <a:t>e</a:t>
            </a:r>
            <a:r>
              <a:rPr lang="en-US" sz="2000" i="1" baseline="-25000" dirty="0" err="1"/>
              <a:t>ij</a:t>
            </a:r>
            <a:r>
              <a:rPr lang="en-US" sz="2000" dirty="0"/>
              <a:t>) - exp(</a:t>
            </a:r>
            <a:r>
              <a:rPr lang="en-US" sz="2000" i="1" dirty="0" err="1"/>
              <a:t>e</a:t>
            </a:r>
            <a:r>
              <a:rPr lang="en-US" sz="2000" i="1" baseline="-25000" dirty="0" err="1"/>
              <a:t>ij</a:t>
            </a:r>
            <a:r>
              <a:rPr lang="en-US" sz="2000" dirty="0"/>
              <a:t>)) where</a:t>
            </a:r>
          </a:p>
          <a:p>
            <a:pPr lvl="1"/>
            <a:endParaRPr lang="en-US" sz="2000" dirty="0"/>
          </a:p>
          <a:p>
            <a:pPr marL="457200" indent="-457200"/>
            <a:endParaRPr lang="en-CA" sz="22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17527"/>
              </p:ext>
            </p:extLst>
          </p:nvPr>
        </p:nvGraphicFramePr>
        <p:xfrm>
          <a:off x="2507178" y="3987471"/>
          <a:ext cx="7358062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6" name="Equation" r:id="rId4" imgW="4927320" imgH="1143000" progId="Equation.3">
                  <p:embed/>
                </p:oleObj>
              </mc:Choice>
              <mc:Fallback>
                <p:oleObj name="Equation" r:id="rId4" imgW="4927320" imgH="1143000" progId="Equation.3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178" y="3987471"/>
                        <a:ext cx="7358062" cy="169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524003" y="4916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9B5A-0E8F-4B28-A9A5-B421B28C6A42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Identify Seed Vertex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366" y="1452763"/>
            <a:ext cx="6769963" cy="4351338"/>
          </a:xfrm>
        </p:spPr>
        <p:txBody>
          <a:bodyPr>
            <a:noAutofit/>
          </a:bodyPr>
          <a:lstStyle/>
          <a:p>
            <a:r>
              <a:rPr lang="en-US" sz="2400" dirty="0"/>
              <a:t>Each protein considered in turn as  </a:t>
            </a:r>
            <a:r>
              <a:rPr lang="en-US" sz="2400" b="1" dirty="0"/>
              <a:t>seed vertex</a:t>
            </a:r>
            <a:r>
              <a:rPr lang="en-US" sz="2400" dirty="0"/>
              <a:t>. </a:t>
            </a:r>
          </a:p>
          <a:p>
            <a:r>
              <a:rPr lang="en-US" sz="2400" dirty="0"/>
              <a:t>A maximum significant score obtained for the seed vertex.</a:t>
            </a:r>
          </a:p>
          <a:p>
            <a:r>
              <a:rPr lang="en-US" sz="2400" dirty="0"/>
              <a:t>Proteins that interact with the seed with  a significant score  that is higher than a threshold will be included.</a:t>
            </a:r>
          </a:p>
          <a:p>
            <a:r>
              <a:rPr lang="en-US" sz="2200" dirty="0"/>
              <a:t>local-TS(</a:t>
            </a:r>
            <a:r>
              <a:rPr lang="en-US" sz="2200" i="1" dirty="0"/>
              <a:t>v</a:t>
            </a:r>
            <a:r>
              <a:rPr lang="en-US" sz="2200" i="1" baseline="-25000" dirty="0"/>
              <a:t>i</a:t>
            </a:r>
            <a:r>
              <a:rPr lang="en-US" sz="2200" dirty="0"/>
              <a:t>) = </a:t>
            </a:r>
            <a:r>
              <a:rPr lang="en-US" sz="2200" i="1" dirty="0"/>
              <a:t>b</a:t>
            </a:r>
            <a:r>
              <a:rPr lang="en-US" sz="2200" i="1" baseline="-25000" dirty="0"/>
              <a:t>i</a:t>
            </a:r>
            <a:r>
              <a:rPr lang="en-US" sz="2200" dirty="0"/>
              <a:t> × </a:t>
            </a:r>
            <a:r>
              <a:rPr lang="en-US" sz="2200" i="1" dirty="0"/>
              <a:t>µ </a:t>
            </a:r>
          </a:p>
          <a:p>
            <a:pPr>
              <a:buNone/>
            </a:pPr>
            <a:r>
              <a:rPr lang="en-US" sz="2200" i="1" dirty="0"/>
              <a:t>		</a:t>
            </a:r>
            <a:r>
              <a:rPr lang="en-GB" sz="2200" dirty="0"/>
              <a:t>where </a:t>
            </a:r>
            <a:r>
              <a:rPr lang="en-US" sz="2200" i="1" dirty="0"/>
              <a:t>µ</a:t>
            </a:r>
            <a:r>
              <a:rPr lang="en-US" sz="2200" dirty="0"/>
              <a:t> = Set by users; take positive value less than one</a:t>
            </a:r>
            <a:endParaRPr lang="en-CA" sz="22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524003" y="4916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03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479913"/>
              </p:ext>
            </p:extLst>
          </p:nvPr>
        </p:nvGraphicFramePr>
        <p:xfrm>
          <a:off x="2770436" y="5342732"/>
          <a:ext cx="25908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1" name="Equation" r:id="rId3" imgW="1333440" imgH="317160" progId="Equation.3">
                  <p:embed/>
                </p:oleObj>
              </mc:Choice>
              <mc:Fallback>
                <p:oleObj name="Equation" r:id="rId3" imgW="1333440" imgH="317160" progId="Equation.3">
                  <p:embed/>
                  <p:pic>
                    <p:nvPicPr>
                      <p:cNvPr id="1003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436" y="5342732"/>
                        <a:ext cx="2590800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9B5A-0E8F-4B28-A9A5-B421B28C6A42}" type="slidenum">
              <a:rPr lang="en-US" smtClean="0"/>
              <a:pPr/>
              <a:t>66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BD3891-8C65-45A1-AF84-A2CC26DA197E}"/>
              </a:ext>
            </a:extLst>
          </p:cNvPr>
          <p:cNvGrpSpPr/>
          <p:nvPr/>
        </p:nvGrpSpPr>
        <p:grpSpPr>
          <a:xfrm>
            <a:off x="7430611" y="136527"/>
            <a:ext cx="4021585" cy="3013977"/>
            <a:chOff x="1409936" y="3000372"/>
            <a:chExt cx="5733832" cy="3643338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D88F272-C43C-4A00-802F-F13FFA2C7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09936" y="3000372"/>
              <a:ext cx="5733832" cy="3643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D27323-BB26-4E6D-8971-A0EF34DB882E}"/>
                </a:ext>
              </a:extLst>
            </p:cNvPr>
            <p:cNvSpPr/>
            <p:nvPr/>
          </p:nvSpPr>
          <p:spPr>
            <a:xfrm>
              <a:off x="3786182" y="4214818"/>
              <a:ext cx="642942" cy="642942"/>
            </a:xfrm>
            <a:prstGeom prst="ellipse">
              <a:avLst/>
            </a:prstGeom>
            <a:solidFill>
              <a:srgbClr val="FF0505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044102D-02B3-4D8D-BFA7-E5E9C1559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30" y="3301244"/>
            <a:ext cx="4021584" cy="310361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AA7DA-6610-4975-9010-DE4C8F52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9CAA5-4E1C-48CA-B553-5B0FFB1E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Hu, L., Chan, K.C.C. Yuan, X., and </a:t>
            </a:r>
            <a:r>
              <a:rPr lang="en-US" dirty="0" err="1"/>
              <a:t>Xiong</a:t>
            </a:r>
            <a:r>
              <a:rPr lang="en-US" dirty="0"/>
              <a:t>, S., “A Variational Bayesian Framework for Cluster Analysis in A Complex Network,” </a:t>
            </a:r>
            <a:r>
              <a:rPr lang="en-US" i="1" dirty="0"/>
              <a:t>IEEE Transactions on Knowledge and Data Engineering</a:t>
            </a:r>
            <a:r>
              <a:rPr lang="en-US" dirty="0"/>
              <a:t>. (To Appear).</a:t>
            </a:r>
            <a:endParaRPr lang="en-US" altLang="zh-CN" dirty="0"/>
          </a:p>
          <a:p>
            <a:r>
              <a:rPr lang="en-US" dirty="0"/>
              <a:t>Lam, W.W.M., and Chan, K.C.C., "Discovering Functional Interdependency Relationship in PPI Networks for Protein Complex Identification," </a:t>
            </a:r>
            <a:r>
              <a:rPr lang="en-US" i="1" dirty="0"/>
              <a:t>IEEE Transactions on Biomedical Engineering</a:t>
            </a:r>
            <a:r>
              <a:rPr lang="en-US" dirty="0"/>
              <a:t>.  Vol. 59, No. 4, April, 2012, pp.</a:t>
            </a:r>
            <a:r>
              <a:rPr lang="en-US"/>
              <a:t>899-908.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4FA4CE-9B33-4A10-A1AC-35F68BDB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137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34F72-5D1B-4197-A28E-7918B602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Computational Intelligence and Graph Analytics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76DB1-520B-48B9-80C5-25AE29BC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Computational Intelligence (CI) </a:t>
            </a:r>
          </a:p>
          <a:p>
            <a:pPr lvl="1"/>
            <a:r>
              <a:rPr lang="en-US" altLang="zh-CN" dirty="0"/>
              <a:t>Fuzzy logic</a:t>
            </a:r>
          </a:p>
          <a:p>
            <a:pPr lvl="1"/>
            <a:r>
              <a:rPr lang="en-US" altLang="zh-CN" dirty="0"/>
              <a:t>Neural Networks</a:t>
            </a:r>
          </a:p>
          <a:p>
            <a:pPr lvl="1"/>
            <a:r>
              <a:rPr lang="en-US" altLang="zh-CN" dirty="0"/>
              <a:t>Evolutionary computation</a:t>
            </a:r>
          </a:p>
          <a:p>
            <a:r>
              <a:rPr lang="en-US" altLang="zh-CN" dirty="0"/>
              <a:t>What offer to graph analytics</a:t>
            </a:r>
          </a:p>
          <a:p>
            <a:pPr lvl="1"/>
            <a:r>
              <a:rPr lang="en-US" altLang="zh-CN" dirty="0"/>
              <a:t>New analytical paradigms- Fuzzy learning, deep learning</a:t>
            </a:r>
          </a:p>
          <a:p>
            <a:pPr lvl="1"/>
            <a:r>
              <a:rPr lang="en-US" altLang="zh-CN" dirty="0"/>
              <a:t>Effective optimization techniques- Evolutionary global optimization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008CB3-B22F-4D77-AE45-2BDF2B94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59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88AD-7085-4631-B6B3-C8B43A17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5A4F6-B1B3-4B98-AF01-42DE31D2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4552C-E465-4A82-94BE-CCF5B119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2EFDA-38B8-469D-81CF-FF8B6478F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585787"/>
            <a:ext cx="120300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3246-A8DE-47D6-BCFD-9C7AB6D6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D86D0-B3B6-4E31-9CAE-F99CD5F9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 is concerned with making computer learn without being explicitly programmed.</a:t>
            </a:r>
          </a:p>
          <a:p>
            <a:r>
              <a:rPr lang="en-US" dirty="0"/>
              <a:t>Machine learning is behind</a:t>
            </a:r>
          </a:p>
          <a:p>
            <a:pPr lvl="1"/>
            <a:r>
              <a:rPr lang="en-US" dirty="0"/>
              <a:t>Natural Language Processing/understanding.</a:t>
            </a:r>
          </a:p>
          <a:p>
            <a:pPr lvl="1"/>
            <a:r>
              <a:rPr lang="en-US" dirty="0"/>
              <a:t>Vision.</a:t>
            </a:r>
          </a:p>
          <a:p>
            <a:pPr lvl="1"/>
            <a:r>
              <a:rPr lang="en-US" dirty="0"/>
              <a:t>Speech and Voice.</a:t>
            </a:r>
          </a:p>
          <a:p>
            <a:pPr lvl="1"/>
            <a:r>
              <a:rPr lang="en-US" dirty="0"/>
              <a:t>Expert Systems and Knowledge Engineering (Representation, Inference).</a:t>
            </a:r>
          </a:p>
          <a:p>
            <a:pPr lvl="1"/>
            <a:r>
              <a:rPr lang="en-US" dirty="0"/>
              <a:t>Problem Solving (Search, Constraint Satisfaction).</a:t>
            </a:r>
          </a:p>
          <a:p>
            <a:pPr lvl="1"/>
            <a:r>
              <a:rPr lang="en-US" dirty="0"/>
              <a:t>Uncertainty Management (Fuzzy Logic, Probability).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24035-206E-4AA1-A44D-CA0F56D3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3757-3FF1-4FCC-8222-E7A7C356CA83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4578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AA7DA-6610-4975-9010-DE4C8F52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9CAA5-4E1C-48CA-B553-5B0FFB1E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L. Hu, and K.C.C. Chan, “Fuzzy clustering in a complex network based on content relevance and link structures,” </a:t>
            </a:r>
            <a:r>
              <a:rPr lang="en-US" altLang="zh-CN" i="1" dirty="0"/>
              <a:t>IEEE Transactions on Fuzzy Systems</a:t>
            </a:r>
            <a:r>
              <a:rPr lang="en-US" altLang="zh-CN" dirty="0"/>
              <a:t>, vol. 24, no. 2, pp. 456-470, 2015.</a:t>
            </a:r>
          </a:p>
          <a:p>
            <a:r>
              <a:rPr lang="en-US" altLang="zh-CN" dirty="0"/>
              <a:t>T. He, and K.C.C. Chan, “Discovering fuzzy structural patterns for graph analytics,” </a:t>
            </a:r>
            <a:r>
              <a:rPr lang="en-US" altLang="zh-CN" i="1" dirty="0"/>
              <a:t>IEEE Transactions on Fuzzy Systems</a:t>
            </a:r>
            <a:r>
              <a:rPr lang="en-US" altLang="zh-CN" dirty="0"/>
              <a:t>, vol. 26, no. 5, pp. 2785-2796, 2018.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4FA4CE-9B33-4A10-A1AC-35F68BDB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9855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E6403-992E-49CB-9B90-53904475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Significant Statistical association to fuzzy Association for Graph Clustering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179B3-3C46-4A53-A510-D3AFC2C60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072" y="1825625"/>
            <a:ext cx="4464728" cy="4351338"/>
          </a:xfrm>
        </p:spPr>
        <p:txBody>
          <a:bodyPr/>
          <a:lstStyle/>
          <a:p>
            <a:r>
              <a:rPr lang="en-US" altLang="zh-CN" dirty="0"/>
              <a:t>Why fuzzy clustering in graphs</a:t>
            </a:r>
          </a:p>
          <a:p>
            <a:pPr lvl="1"/>
            <a:r>
              <a:rPr lang="en-US" altLang="zh-CN"/>
              <a:t>Multiple cluster </a:t>
            </a:r>
            <a:r>
              <a:rPr lang="en-US" altLang="zh-CN" dirty="0"/>
              <a:t>membership can be automatically learned</a:t>
            </a:r>
          </a:p>
          <a:p>
            <a:pPr lvl="1"/>
            <a:r>
              <a:rPr lang="en-US" altLang="zh-CN" dirty="0"/>
              <a:t>Overlapping clusters allow to be discovered</a:t>
            </a:r>
          </a:p>
          <a:p>
            <a:pPr lvl="1"/>
            <a:r>
              <a:rPr lang="en-US" altLang="zh-CN" dirty="0"/>
              <a:t>Efficient clustering framework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8B08E-C3B7-401B-9365-4BBB9F85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40CC6-9631-4B82-B199-1A5263F3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9" y="1825624"/>
            <a:ext cx="6410388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03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F05EC-3FBE-44E2-949A-3830AA5F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graph clustering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C724261-DC39-4A8D-AE1C-1FD6F0AD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17291" cy="4351338"/>
          </a:xfrm>
        </p:spPr>
        <p:txBody>
          <a:bodyPr/>
          <a:lstStyle/>
          <a:p>
            <a:r>
              <a:rPr lang="en-US" altLang="zh-CN" dirty="0"/>
              <a:t>Identify clusters from graph topology and node attributes</a:t>
            </a:r>
          </a:p>
          <a:p>
            <a:r>
              <a:rPr lang="en-US" altLang="zh-CN" dirty="0"/>
              <a:t>Node-cluster membership concerns heterogeneous information</a:t>
            </a:r>
          </a:p>
          <a:p>
            <a:r>
              <a:rPr lang="en-US" altLang="zh-CN" dirty="0"/>
              <a:t>Overlapping clusters allowed</a:t>
            </a:r>
            <a:endParaRPr lang="zh-CN" altLang="en-US" dirty="0"/>
          </a:p>
        </p:txBody>
      </p:sp>
      <p:pic>
        <p:nvPicPr>
          <p:cNvPr id="12" name="图片 11" descr="图片包含 游戏机, 文字&#10;&#10;描述已自动生成">
            <a:extLst>
              <a:ext uri="{FF2B5EF4-FFF2-40B4-BE49-F238E27FC236}">
                <a16:creationId xmlns:a16="http://schemas.microsoft.com/office/drawing/2014/main" id="{9982341D-5A09-4C97-B5BA-FDF7F321E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1" r="3350" b="3431"/>
          <a:stretch/>
        </p:blipFill>
        <p:spPr>
          <a:xfrm>
            <a:off x="5413895" y="1599993"/>
            <a:ext cx="6098416" cy="435133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52D2C3-AAD1-4701-8771-041627B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559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32418-80D9-4123-A619-2B11401B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 association </a:t>
            </a:r>
            <a:r>
              <a:rPr lang="en-US" altLang="zh-CN" dirty="0" err="1"/>
              <a:t>w.r.t.</a:t>
            </a:r>
            <a:r>
              <a:rPr lang="en-US" altLang="zh-CN" dirty="0"/>
              <a:t> 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8C81D-1B7D-44BB-A25F-E3DB5ACE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Information theoretic based method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M</a:t>
            </a:r>
            <a:r>
              <a:rPr lang="en-US" altLang="zh-CN" dirty="0"/>
              <a:t> (graph topology) and </a:t>
            </a:r>
            <a:r>
              <a:rPr lang="en-US" altLang="zh-CN" b="1" dirty="0"/>
              <a:t>A</a:t>
            </a:r>
            <a:r>
              <a:rPr lang="en-US" altLang="zh-CN" dirty="0"/>
              <a:t> (node association) for fuzzy graph clustering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4A064C37-5E4B-4EFE-842A-72980E7E1749}"/>
                  </a:ext>
                </a:extLst>
              </p:cNvPr>
              <p:cNvSpPr txBox="1"/>
              <p:nvPr/>
            </p:nvSpPr>
            <p:spPr>
              <a:xfrm>
                <a:off x="2128172" y="3299695"/>
                <a:ext cx="5325574" cy="929855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Pr</m:t>
                                          </m:r>
                                        </m:fName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𝑎𝑡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𝑎𝑡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𝑗𝑚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Pr</m:t>
                                          </m:r>
                                        </m:fName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𝑎𝑡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)⋅</m:t>
                                      </m:r>
                                      <m:func>
                                        <m:func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Pr</m:t>
                                          </m:r>
                                        </m:fName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</m:e>
                                      </m:func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𝑎𝑡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𝑗𝑚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4A064C37-5E4B-4EFE-842A-72980E7E1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172" y="3299695"/>
                <a:ext cx="5325574" cy="9298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2CE54290-BFED-4A96-AB7B-F387B66BD535}"/>
                  </a:ext>
                </a:extLst>
              </p:cNvPr>
              <p:cNvSpPr txBox="1"/>
              <p:nvPr/>
            </p:nvSpPr>
            <p:spPr>
              <a:xfrm>
                <a:off x="4113712" y="2455141"/>
                <a:ext cx="5390506" cy="673376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logPr</m:t>
                                  </m:r>
                                </m:fName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2CE54290-BFED-4A96-AB7B-F387B66BD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712" y="2455141"/>
                <a:ext cx="5390506" cy="673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5">
                <a:extLst>
                  <a:ext uri="{FF2B5EF4-FFF2-40B4-BE49-F238E27FC236}">
                    <a16:creationId xmlns:a16="http://schemas.microsoft.com/office/drawing/2014/main" id="{15889C8D-BBE2-4D1D-A268-4C8AB7DB6D6A}"/>
                  </a:ext>
                </a:extLst>
              </p:cNvPr>
              <p:cNvSpPr txBox="1"/>
              <p:nvPr/>
            </p:nvSpPr>
            <p:spPr>
              <a:xfrm>
                <a:off x="2128174" y="2455141"/>
                <a:ext cx="1695683" cy="84455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对象 5">
                <a:extLst>
                  <a:ext uri="{FF2B5EF4-FFF2-40B4-BE49-F238E27FC236}">
                    <a16:creationId xmlns:a16="http://schemas.microsoft.com/office/drawing/2014/main" id="{15889C8D-BBE2-4D1D-A268-4C8AB7DB6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174" y="2455141"/>
                <a:ext cx="1695683" cy="844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43C0CE-2BEE-4A69-B9A9-0EA2D2B4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55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DB525-B604-4760-883E-E701B048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clustering strategies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7D3BF-5029-4749-AF52-C52FAC1B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Fuzzy co-clustering</a:t>
            </a:r>
          </a:p>
          <a:p>
            <a:pPr lvl="1"/>
            <a:r>
              <a:rPr lang="en-US" altLang="zh-CN" dirty="0"/>
              <a:t>Simultaneously learning fuzzy membership from graph topology and node association</a:t>
            </a:r>
          </a:p>
          <a:p>
            <a:r>
              <a:rPr lang="en-US" altLang="zh-CN" dirty="0"/>
              <a:t>Fuzzy clustering in addictive graph</a:t>
            </a:r>
          </a:p>
          <a:p>
            <a:pPr lvl="1"/>
            <a:r>
              <a:rPr lang="en-US" altLang="zh-CN" dirty="0"/>
              <a:t>Learning fuzzy membership from a weighted graph constructed based on graph topology and node association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C72A08-8BAE-48DA-B262-CE98A7E6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989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8B543-97AA-4E8A-A0D0-B98353C8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co-clustering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72C16-F21A-4C4D-859D-8EA89EDE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Graph Data matrix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Objective function based fuzzy clustering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766B3BC7-18F0-41D9-84FA-B1E325C606E2}"/>
                  </a:ext>
                </a:extLst>
              </p:cNvPr>
              <p:cNvSpPr txBox="1"/>
              <p:nvPr/>
            </p:nvSpPr>
            <p:spPr>
              <a:xfrm>
                <a:off x="3556235" y="2438401"/>
                <a:ext cx="4109948" cy="68349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766B3BC7-18F0-41D9-84FA-B1E325C60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35" y="2438401"/>
                <a:ext cx="4109948" cy="6834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A2B06520-6472-49CF-968C-23DFBDF32B34}"/>
                  </a:ext>
                </a:extLst>
              </p:cNvPr>
              <p:cNvSpPr txBox="1"/>
              <p:nvPr/>
            </p:nvSpPr>
            <p:spPr>
              <a:xfrm>
                <a:off x="3556235" y="4001294"/>
                <a:ext cx="5957220" cy="199310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maximize</m:t>
                      </m:r>
                    </m:oMath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𝐘𝐗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𝐂</m:t>
                                      </m:r>
                                    </m:e>
                                    <m:sup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𝐓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≥0,  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≥0,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A2B06520-6472-49CF-968C-23DFBDF3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35" y="4001294"/>
                <a:ext cx="5957220" cy="1993106"/>
              </a:xfrm>
              <a:prstGeom prst="rect">
                <a:avLst/>
              </a:prstGeom>
              <a:blipFill>
                <a:blip r:embed="rId3"/>
                <a:stretch>
                  <a:fillRect l="-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D30288-5BDE-4654-9725-B8DC9CFE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159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C4EC1-2404-462B-AEB5-8D002EA3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 in addictive graph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ABF2B-81FA-4867-84DB-DB6B70B1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Graph Data Matrix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Objective function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Both two models can be optimized by standard constrained optimization techniques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6173FA8-2A70-4590-A960-51192E4F59F4}"/>
                  </a:ext>
                </a:extLst>
              </p:cNvPr>
              <p:cNvSpPr/>
              <p:nvPr/>
            </p:nvSpPr>
            <p:spPr>
              <a:xfrm>
                <a:off x="3204773" y="2397611"/>
                <a:ext cx="20414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6173FA8-2A70-4590-A960-51192E4F5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773" y="2397611"/>
                <a:ext cx="2041483" cy="461665"/>
              </a:xfrm>
              <a:prstGeom prst="rect">
                <a:avLst/>
              </a:prstGeom>
              <a:blipFill>
                <a:blip r:embed="rId2"/>
                <a:stretch>
                  <a:fillRect l="-896" b="-1710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E2663DFB-35F6-4CD8-994D-60CF1CD8CC3C}"/>
                  </a:ext>
                </a:extLst>
              </p:cNvPr>
              <p:cNvSpPr txBox="1"/>
              <p:nvPr/>
            </p:nvSpPr>
            <p:spPr>
              <a:xfrm>
                <a:off x="3204773" y="3713627"/>
                <a:ext cx="6798211" cy="160774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maximize</m:t>
                      </m:r>
                    </m:oMath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  <m:r>
                            <a:rPr lang="en-US" altLang="zh-CN" sz="2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en-US" altLang="zh-CN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≥0,  </m:t>
                      </m:r>
                      <m:r>
                        <a:rPr lang="en-US" altLang="zh-CN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对象 4">
                <a:extLst>
                  <a:ext uri="{FF2B5EF4-FFF2-40B4-BE49-F238E27FC236}">
                    <a16:creationId xmlns:a16="http://schemas.microsoft.com/office/drawing/2014/main" id="{E2663DFB-35F6-4CD8-994D-60CF1CD8C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773" y="3713627"/>
                <a:ext cx="6798211" cy="1607746"/>
              </a:xfrm>
              <a:prstGeom prst="rect">
                <a:avLst/>
              </a:prstGeom>
              <a:blipFill>
                <a:blip r:embed="rId3"/>
                <a:stretch>
                  <a:fillRect l="-80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61170B-BB5A-4DAE-9735-3A3FA7AB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76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AA7DA-6610-4975-9010-DE4C8F52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9CAA5-4E1C-48CA-B553-5B0FFB1E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T. He, and K.C.C. Chan, “Evolutionary graph clustering for protein complex identification,” </a:t>
            </a:r>
            <a:r>
              <a:rPr lang="en-US" altLang="zh-CN" i="1" dirty="0"/>
              <a:t>IEEE/ACM Transactions on </a:t>
            </a:r>
            <a:r>
              <a:rPr lang="en-US" altLang="zh-CN" dirty="0"/>
              <a:t>Computational Biology and Bioinformatics, vol. 15, no. 3, pp. 892-904, </a:t>
            </a:r>
            <a:r>
              <a:rPr lang="en-US" altLang="zh-CN"/>
              <a:t>2018.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4FA4CE-9B33-4A10-A1AC-35F68BDB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60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28950-A2DD-42EE-A072-177B7D8C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Evolutionary clustering in AG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ACA76-3EEF-4B36-A60C-D6C62A7A1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4600" cy="4351338"/>
          </a:xfrm>
        </p:spPr>
        <p:txBody>
          <a:bodyPr/>
          <a:lstStyle/>
          <a:p>
            <a:r>
              <a:rPr lang="en-US" altLang="zh-CN" dirty="0"/>
              <a:t>Evolutionary computation</a:t>
            </a:r>
          </a:p>
          <a:p>
            <a:pPr lvl="1"/>
            <a:r>
              <a:rPr lang="en-US" altLang="zh-CN" dirty="0"/>
              <a:t>Effective optimization technique</a:t>
            </a:r>
          </a:p>
          <a:p>
            <a:r>
              <a:rPr lang="en-US" altLang="zh-CN" dirty="0"/>
              <a:t>Evolutionary AG clustering</a:t>
            </a:r>
          </a:p>
          <a:p>
            <a:pPr lvl="1"/>
            <a:r>
              <a:rPr lang="en-US" altLang="zh-CN" dirty="0"/>
              <a:t>Not fully explored</a:t>
            </a:r>
          </a:p>
          <a:p>
            <a:pPr lvl="1"/>
            <a:r>
              <a:rPr lang="en-US" altLang="zh-CN" dirty="0"/>
              <a:t>Most previous evo-methods concern graph topology</a:t>
            </a:r>
          </a:p>
          <a:p>
            <a:endParaRPr lang="zh-CN" altLang="en-US" dirty="0"/>
          </a:p>
        </p:txBody>
      </p:sp>
      <p:pic>
        <p:nvPicPr>
          <p:cNvPr id="19" name="图片 18" descr="手机屏幕截图&#10;&#10;描述已自动生成">
            <a:extLst>
              <a:ext uri="{FF2B5EF4-FFF2-40B4-BE49-F238E27FC236}">
                <a16:creationId xmlns:a16="http://schemas.microsoft.com/office/drawing/2014/main" id="{AF181316-FB13-45FB-A10B-6C65D94AC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3950" r="37037" b="14074"/>
          <a:stretch/>
        </p:blipFill>
        <p:spPr>
          <a:xfrm>
            <a:off x="6299204" y="1236135"/>
            <a:ext cx="5554133" cy="562186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CC0657-82F2-4A44-A688-B73E1687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840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6E19A-8BC2-46ED-AB1F-C9E6ED82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Evolutionary clustering in AG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5EE88-190F-460F-AE92-2E386C02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Attribute-relevance preserving weighted graph</a:t>
            </a:r>
          </a:p>
          <a:p>
            <a:pPr lvl="1"/>
            <a:r>
              <a:rPr lang="en-US" altLang="zh-CN" dirty="0"/>
              <a:t>Identifying significant attribute pairs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Edges reweighted according to any effective similarity measure</a:t>
            </a:r>
          </a:p>
          <a:p>
            <a:pPr lvl="1"/>
            <a:r>
              <a:rPr lang="en-US" altLang="zh-CN" dirty="0"/>
              <a:t>Only relevant attributes considered</a:t>
            </a:r>
          </a:p>
          <a:p>
            <a:pPr lvl="1"/>
            <a:r>
              <a:rPr lang="en-US" altLang="zh-CN" dirty="0"/>
              <a:t>Reduce noise from irrelevant attributes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027A8CA6-F800-4AD4-BC2C-0D2669EF49B7}"/>
                  </a:ext>
                </a:extLst>
              </p:cNvPr>
              <p:cNvSpPr txBox="1"/>
              <p:nvPr/>
            </p:nvSpPr>
            <p:spPr>
              <a:xfrm>
                <a:off x="3142330" y="2797238"/>
                <a:ext cx="4812062" cy="993529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)((1−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对象 3">
                <a:extLst>
                  <a:ext uri="{FF2B5EF4-FFF2-40B4-BE49-F238E27FC236}">
                    <a16:creationId xmlns:a16="http://schemas.microsoft.com/office/drawing/2014/main" id="{027A8CA6-F800-4AD4-BC2C-0D2669EF4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330" y="2797238"/>
                <a:ext cx="4812062" cy="993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07078-8563-4241-94BF-7EAAE2B2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49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FDBC-ED1E-4C4B-AA4F-2F76737D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707"/>
            <a:ext cx="10692018" cy="1325563"/>
          </a:xfrm>
        </p:spPr>
        <p:txBody>
          <a:bodyPr>
            <a:normAutofit/>
          </a:bodyPr>
          <a:lstStyle/>
          <a:p>
            <a:r>
              <a:rPr lang="en-US" b="1" dirty="0"/>
              <a:t>Supervised Machine Learning (Classification)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FC82BC-A600-49AD-9D88-CE0CB4DAD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570" y="5957887"/>
            <a:ext cx="3152775" cy="581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E09B7-A178-4774-830C-6693952A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07E01-53B2-4C38-9FA7-C742D74A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7" y="1761222"/>
            <a:ext cx="9781563" cy="37257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EEFFF0-A17A-4D2E-82AC-AB2EB3786073}"/>
              </a:ext>
            </a:extLst>
          </p:cNvPr>
          <p:cNvCxnSpPr>
            <a:cxnSpLocks/>
          </p:cNvCxnSpPr>
          <p:nvPr/>
        </p:nvCxnSpPr>
        <p:spPr>
          <a:xfrm>
            <a:off x="4449452" y="6080289"/>
            <a:ext cx="5503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092BA-745C-4421-8E97-E1547D8FE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02" y="6029324"/>
            <a:ext cx="857250" cy="438150"/>
          </a:xfrm>
          <a:prstGeom prst="rect">
            <a:avLst/>
          </a:prstGeom>
        </p:spPr>
      </p:pic>
      <p:pic>
        <p:nvPicPr>
          <p:cNvPr id="3074" name="Picture 2" descr="“question mark icon”的图片搜索结果">
            <a:extLst>
              <a:ext uri="{FF2B5EF4-FFF2-40B4-BE49-F238E27FC236}">
                <a16:creationId xmlns:a16="http://schemas.microsoft.com/office/drawing/2014/main" id="{675D9F0D-28E8-4E4E-B7E6-5651903E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35" y="5376862"/>
            <a:ext cx="38412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693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7E4A4-49C7-4308-8769-7F144F2A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78841" cy="1325563"/>
          </a:xfrm>
        </p:spPr>
        <p:txBody>
          <a:bodyPr/>
          <a:lstStyle/>
          <a:p>
            <a:r>
              <a:rPr lang="en-US" altLang="zh-CN" dirty="0"/>
              <a:t>Evolutionary strategy for graph cluster analysis</a:t>
            </a:r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FF784B3-30C2-49CD-8313-5DD00C4C4B61}"/>
              </a:ext>
            </a:extLst>
          </p:cNvPr>
          <p:cNvGraphicFramePr>
            <a:graphicFrameLocks noGrp="1"/>
          </p:cNvGraphicFramePr>
          <p:nvPr/>
        </p:nvGraphicFramePr>
        <p:xfrm>
          <a:off x="7892251" y="365127"/>
          <a:ext cx="3798903" cy="6339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8903">
                  <a:extLst>
                    <a:ext uri="{9D8B030D-6E8A-4147-A177-3AD203B41FA5}">
                      <a16:colId xmlns:a16="http://schemas.microsoft.com/office/drawing/2014/main" val="3260434469"/>
                    </a:ext>
                  </a:extLst>
                </a:gridCol>
              </a:tblGrid>
              <a:tr h="487085"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Evolutionary Graph Clustering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35493"/>
                  </a:ext>
                </a:extLst>
              </a:tr>
              <a:tr h="5781044">
                <a:tc>
                  <a:txBody>
                    <a:bodyPr/>
                    <a:lstStyle/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Input: Attributed Graph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Output: A set of clusters </a:t>
                      </a:r>
                      <a:r>
                        <a:rPr lang="en-US" sz="1600" b="0" i="1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={</a:t>
                      </a:r>
                      <a:r>
                        <a:rPr lang="en-US" sz="1600" b="0" i="1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600" b="0" i="1" kern="800" baseline="-25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1≤</a:t>
                      </a:r>
                      <a:r>
                        <a:rPr lang="en-US" sz="1600" b="0" i="1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≤</a:t>
                      </a:r>
                      <a:r>
                        <a:rPr lang="en-US" sz="1600" b="0" i="1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600" b="0" i="1" kern="800" baseline="-25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Construct weighted Attributed Graph;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population initialization;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done = false; 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while (done == false) {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3048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for (</a:t>
                      </a:r>
                      <a:r>
                        <a:rPr lang="en-US" sz="1600" b="0" kern="8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= 0; </a:t>
                      </a:r>
                      <a:r>
                        <a:rPr lang="en-US" sz="1600" b="0" kern="8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&lt; </a:t>
                      </a:r>
                      <a:r>
                        <a:rPr lang="en-US" sz="1600" b="0" i="1" kern="8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maxdescendant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lang="en-US" sz="1600" b="0" kern="8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++) {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      crossover;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600" b="0" i="1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Self-Variation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;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      insertion of individual;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      elimination;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3048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3048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if(</a:t>
                      </a:r>
                      <a:r>
                        <a:rPr lang="en-US" sz="1600" b="0" i="1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terminal-condition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{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         done = true;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3048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3048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else {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             if(</a:t>
                      </a:r>
                      <a:r>
                        <a:rPr lang="en-US" sz="1600" b="0" i="1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re-initialization</a:t>
                      </a: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{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             population initialization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             }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3048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8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</a:p>
                    <a:p>
                      <a:pPr indent="15113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zh-CN" sz="1600" b="0" i="1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zh-CN" sz="1600" b="0" kern="8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301287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080B1007-36BD-4BAF-9570-D826E26BA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81186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Evaluation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𝐼𝑜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𝑤𝐺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𝐼𝑜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Local search for population improvement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li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Relocate a vertex to cluster </a:t>
                </a:r>
                <a:r>
                  <a:rPr lang="en-US" altLang="zh-CN" i="1" dirty="0" err="1"/>
                  <a:t>diff</a:t>
                </a:r>
                <a:r>
                  <a:rPr lang="en-US" altLang="zh-CN" i="1" baseline="-25000" dirty="0" err="1"/>
                  <a:t>max</a:t>
                </a:r>
                <a:r>
                  <a:rPr lang="en-US" altLang="zh-CN" dirty="0"/>
                  <a:t> if necessary</a:t>
                </a:r>
              </a:p>
              <a:p>
                <a:r>
                  <a:rPr lang="en-US" altLang="zh-CN" dirty="0"/>
                  <a:t>Cluster affiliation uncovered when EC converges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080B1007-36BD-4BAF-9570-D826E26BA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81186" cy="4667250"/>
              </a:xfrm>
              <a:blipFill>
                <a:blip r:embed="rId2"/>
                <a:stretch>
                  <a:fillRect l="-1644" t="-208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B9AA64E-9754-4001-BE04-6422C651B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2FAA93-1C9B-494F-8B52-37465C51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49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AA7DA-6610-4975-9010-DE4C8F52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9CAA5-4E1C-48CA-B553-5B0FFB1E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Huang, Y.A., Hu, P., Chan, K.C.C., and You, Z.H., "Graph Convolution for Predicting Associations between miRNA and Drug Resistance from Raw Data," </a:t>
            </a:r>
            <a:r>
              <a:rPr lang="en-US" i="1" dirty="0"/>
              <a:t>Bioinformatics</a:t>
            </a:r>
            <a:r>
              <a:rPr lang="en-US" dirty="0"/>
              <a:t>. (Accepted).</a:t>
            </a:r>
          </a:p>
          <a:p>
            <a:r>
              <a:rPr lang="en-US" dirty="0"/>
              <a:t>Hu, P., Huang, Y.A, Chan, K.C.C. and You, Z.H., "Learning Multimodal Networks from Heterogeneous Data for Prediction of lncRNA-miRNA Interactions". ACM/I</a:t>
            </a:r>
            <a:r>
              <a:rPr lang="en-US" i="1" dirty="0"/>
              <a:t>EEE Transactions on Computational Biology and Bioinformatics</a:t>
            </a:r>
            <a:r>
              <a:rPr lang="en-US" dirty="0"/>
              <a:t>. (Accepted).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4FA4CE-9B33-4A10-A1AC-35F68BDB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58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6FE9-7331-4E77-B7E8-52C5280E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Multimodality – multiple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EF83-3D19-4926-924E-0F2550F0A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Remote sensing with multi-spectral and panchromatic images.</a:t>
            </a:r>
          </a:p>
          <a:p>
            <a:r>
              <a:rPr lang="en-HK" dirty="0"/>
              <a:t>Target tracking with sensors data.</a:t>
            </a:r>
          </a:p>
          <a:p>
            <a:r>
              <a:rPr lang="en-HK" dirty="0"/>
              <a:t>Omics data.</a:t>
            </a:r>
          </a:p>
          <a:p>
            <a:r>
              <a:rPr lang="en-HK" dirty="0"/>
              <a:t>Heterogeneous social network data.</a:t>
            </a:r>
          </a:p>
          <a:p>
            <a:r>
              <a:rPr lang="en-HK" dirty="0"/>
              <a:t>Temporal-spatial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63DEF-04D3-478E-A951-2A1B5447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272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3A5ED-D949-4625-A550-82388AA0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in graphs via neural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20B188-5126-49C0-BD23-8CA728C5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 based on neural networks</a:t>
            </a:r>
          </a:p>
          <a:p>
            <a:pPr lvl="1"/>
            <a:r>
              <a:rPr lang="en-US" altLang="zh-CN" dirty="0"/>
              <a:t>One of the dominant paradigms for machine learning and data mining</a:t>
            </a:r>
          </a:p>
          <a:p>
            <a:r>
              <a:rPr lang="en-US" altLang="zh-CN" dirty="0"/>
              <a:t>Low dimensional representations (embeddings) for vertices</a:t>
            </a:r>
          </a:p>
          <a:p>
            <a:pPr lvl="1"/>
            <a:r>
              <a:rPr lang="en-US" altLang="zh-CN" dirty="0"/>
              <a:t>Compactly representing vertices in graph</a:t>
            </a:r>
          </a:p>
          <a:p>
            <a:r>
              <a:rPr lang="en-US" altLang="zh-CN" dirty="0"/>
              <a:t>Effective in various analytical tasks</a:t>
            </a:r>
          </a:p>
          <a:p>
            <a:pPr lvl="1"/>
            <a:r>
              <a:rPr lang="en-US" altLang="zh-CN" dirty="0"/>
              <a:t>Node Clustering</a:t>
            </a:r>
          </a:p>
          <a:p>
            <a:pPr lvl="1"/>
            <a:r>
              <a:rPr lang="en-US" altLang="zh-CN" dirty="0"/>
              <a:t>Node Classification</a:t>
            </a:r>
          </a:p>
          <a:p>
            <a:pPr lvl="1"/>
            <a:r>
              <a:rPr lang="en-US" altLang="zh-CN" dirty="0"/>
              <a:t>Link Prediction</a:t>
            </a:r>
          </a:p>
          <a:p>
            <a:pPr lvl="1"/>
            <a:r>
              <a:rPr lang="en-US" altLang="zh-CN" dirty="0"/>
              <a:t>Recommendations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D824E8-7B9F-4BFC-8C05-AB4F8BFC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77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DBDBE-E989-4D20-857C-1D1F36B3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Representation Learning via Deep Graph Fusion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DCDF2B-5635-4BF3-A065-B6635D6E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Data for either node attributes or adjacency are sparse</a:t>
            </a:r>
          </a:p>
          <a:p>
            <a:pPr lvl="1"/>
            <a:r>
              <a:rPr lang="en-US" altLang="zh-CN" dirty="0"/>
              <a:t>Deterring one from learning meaningful representations from graphs</a:t>
            </a:r>
          </a:p>
          <a:p>
            <a:r>
              <a:rPr lang="en-US" altLang="zh-CN" dirty="0"/>
              <a:t>An effective framework for fusing multiple graphs is proposed</a:t>
            </a:r>
          </a:p>
          <a:p>
            <a:r>
              <a:rPr lang="en-US" altLang="zh-CN" dirty="0"/>
              <a:t>Node embeddings can be learned from fused network via deep learning frameworks</a:t>
            </a: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9B4575E9-42A6-470D-A7B2-E5ACEC42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1" t="19592" r="33104" b="19728"/>
          <a:stretch/>
        </p:blipFill>
        <p:spPr>
          <a:xfrm>
            <a:off x="7015067" y="1690690"/>
            <a:ext cx="4338735" cy="41614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84405-273C-424F-8F96-36B90B17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04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16D33-9201-4886-9556-74C1F780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297252"/>
            <a:ext cx="10515600" cy="1325563"/>
          </a:xfrm>
        </p:spPr>
        <p:txBody>
          <a:bodyPr/>
          <a:lstStyle/>
          <a:p>
            <a:r>
              <a:rPr lang="en-US" altLang="zh-CN" dirty="0"/>
              <a:t>A Framework for Deep graph fusion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4D69C-DB5C-4E34-AE64-FCBABE6A4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844" y="4498448"/>
            <a:ext cx="10515600" cy="1041209"/>
          </a:xfrm>
        </p:spPr>
        <p:txBody>
          <a:bodyPr>
            <a:normAutofit/>
          </a:bodyPr>
          <a:lstStyle/>
          <a:p>
            <a:r>
              <a:rPr lang="en-US" altLang="zh-CN" dirty="0"/>
              <a:t>Similarity networks can be constructed by any effective similarity measure</a:t>
            </a:r>
          </a:p>
          <a:p>
            <a:endParaRPr lang="zh-CN" altLang="en-US" dirty="0"/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0CC5F0F1-8C24-471F-9488-EF2863879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5" b="35399"/>
          <a:stretch/>
        </p:blipFill>
        <p:spPr>
          <a:xfrm>
            <a:off x="838200" y="2212084"/>
            <a:ext cx="9700975" cy="20434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3825E2-8B1B-41D6-87F9-E27A4909A20B}"/>
              </a:ext>
            </a:extLst>
          </p:cNvPr>
          <p:cNvSpPr txBox="1"/>
          <p:nvPr/>
        </p:nvSpPr>
        <p:spPr>
          <a:xfrm>
            <a:off x="838200" y="1904307"/>
            <a:ext cx="1709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Networks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F9FD56-9214-4FB9-B617-4548C32777A5}"/>
              </a:ext>
            </a:extLst>
          </p:cNvPr>
          <p:cNvSpPr txBox="1"/>
          <p:nvPr/>
        </p:nvSpPr>
        <p:spPr>
          <a:xfrm>
            <a:off x="2855171" y="1904309"/>
            <a:ext cx="1709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Fusion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D36C30-9E3B-4182-BFFF-C5EB6BF3F0CE}"/>
              </a:ext>
            </a:extLst>
          </p:cNvPr>
          <p:cNvSpPr txBox="1"/>
          <p:nvPr/>
        </p:nvSpPr>
        <p:spPr>
          <a:xfrm>
            <a:off x="4613992" y="1904309"/>
            <a:ext cx="1709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Fusion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6DF373-C78A-41DA-8C1A-2B2E3FE93703}"/>
              </a:ext>
            </a:extLst>
          </p:cNvPr>
          <p:cNvSpPr txBox="1"/>
          <p:nvPr/>
        </p:nvSpPr>
        <p:spPr>
          <a:xfrm>
            <a:off x="6530901" y="1904309"/>
            <a:ext cx="2688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representation Learning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54B9DF-F8EA-457E-A52A-5E8972338B0E}"/>
              </a:ext>
            </a:extLst>
          </p:cNvPr>
          <p:cNvSpPr txBox="1"/>
          <p:nvPr/>
        </p:nvSpPr>
        <p:spPr>
          <a:xfrm>
            <a:off x="8984073" y="1904309"/>
            <a:ext cx="1709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embeddings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EAA93E3-53A0-4418-8439-22D2282484A7}"/>
              </a:ext>
            </a:extLst>
          </p:cNvPr>
          <p:cNvSpPr/>
          <p:nvPr/>
        </p:nvSpPr>
        <p:spPr>
          <a:xfrm rot="20013756">
            <a:off x="2470998" y="2975649"/>
            <a:ext cx="202243" cy="11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977F48D-AB4B-4E77-BA28-9924EB6C079D}"/>
              </a:ext>
            </a:extLst>
          </p:cNvPr>
          <p:cNvSpPr/>
          <p:nvPr/>
        </p:nvSpPr>
        <p:spPr>
          <a:xfrm>
            <a:off x="4613990" y="2975649"/>
            <a:ext cx="331934" cy="11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15120E2A-D7B4-4B13-89A4-219ABC84C126}"/>
              </a:ext>
            </a:extLst>
          </p:cNvPr>
          <p:cNvSpPr/>
          <p:nvPr/>
        </p:nvSpPr>
        <p:spPr>
          <a:xfrm>
            <a:off x="5831710" y="2975649"/>
            <a:ext cx="331934" cy="11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3213EEE6-0727-4335-9E85-63C499EB19DF}"/>
              </a:ext>
            </a:extLst>
          </p:cNvPr>
          <p:cNvSpPr/>
          <p:nvPr/>
        </p:nvSpPr>
        <p:spPr>
          <a:xfrm rot="19914580">
            <a:off x="8914109" y="2846393"/>
            <a:ext cx="331934" cy="11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A3BA0660-D7FC-4C5D-ABB4-7D4040D39B7D}"/>
              </a:ext>
            </a:extLst>
          </p:cNvPr>
          <p:cNvSpPr/>
          <p:nvPr/>
        </p:nvSpPr>
        <p:spPr>
          <a:xfrm rot="1453876">
            <a:off x="8935438" y="3192874"/>
            <a:ext cx="331934" cy="11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0FAA3CB2-E1E0-4046-9A8D-F5442189DE79}"/>
              </a:ext>
            </a:extLst>
          </p:cNvPr>
          <p:cNvSpPr/>
          <p:nvPr/>
        </p:nvSpPr>
        <p:spPr>
          <a:xfrm rot="2243686">
            <a:off x="2485397" y="3206382"/>
            <a:ext cx="202243" cy="11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D22B09-33C2-416F-A6E7-B7E401AE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8006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7DFC6-2264-4073-9CA3-1554D1DE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optimized network fusion and Node embeddings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E8FBBA-AF7C-4E08-A763-2EE3934AE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77505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Iterative method for learning optimal fused network</a:t>
                </a:r>
              </a:p>
              <a:p>
                <a:pPr lvl="1"/>
                <a:r>
                  <a:rPr lang="en-US" altLang="zh-CN" dirty="0"/>
                  <a:t>Graph Kernel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affinity neighbor graph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=1,2,3,…,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Node embeddings can be learned from </a:t>
                </a:r>
                <a:r>
                  <a:rPr lang="en-US" altLang="zh-CN" i="1" dirty="0"/>
                  <a:t>K</a:t>
                </a:r>
                <a:r>
                  <a:rPr lang="en-US" altLang="zh-CN" i="1" baseline="30000" dirty="0"/>
                  <a:t>(opt)</a:t>
                </a:r>
                <a:r>
                  <a:rPr lang="en-US" altLang="zh-CN" dirty="0"/>
                  <a:t> via deep auto-encoder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E8FBBA-AF7C-4E08-A763-2EE3934AE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77505" cy="4351338"/>
              </a:xfrm>
              <a:blipFill>
                <a:blip r:embed="rId2"/>
                <a:stretch>
                  <a:fillRect l="-1606" t="-210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00EF9DD0-5880-4C85-A1AD-A0F8592E6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1" t="19592" r="33104" b="19728"/>
          <a:stretch/>
        </p:blipFill>
        <p:spPr>
          <a:xfrm>
            <a:off x="7015067" y="1825627"/>
            <a:ext cx="4338735" cy="41614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9834D4-0C29-4A9F-BECF-D3BA8204BBCB}"/>
              </a:ext>
            </a:extLst>
          </p:cNvPr>
          <p:cNvSpPr txBox="1"/>
          <p:nvPr/>
        </p:nvSpPr>
        <p:spPr>
          <a:xfrm>
            <a:off x="7672483" y="5969655"/>
            <a:ext cx="3023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 between non-fused network and fused network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51344-514F-4115-BD0F-D44B7E72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39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92863-82FE-448E-A796-09BECBC2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obtained by the proposed approaches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450FC-44EE-4F78-A1E9-721E793C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Mentioned methods have been used in various AG data to perform different learning tasks</a:t>
            </a:r>
          </a:p>
          <a:p>
            <a:pPr lvl="1"/>
            <a:r>
              <a:rPr lang="en-US" altLang="zh-CN" dirty="0"/>
              <a:t>Social community detection</a:t>
            </a:r>
          </a:p>
          <a:p>
            <a:pPr lvl="1"/>
            <a:r>
              <a:rPr lang="en-US" altLang="zh-CN" dirty="0"/>
              <a:t>Document classification</a:t>
            </a:r>
          </a:p>
          <a:p>
            <a:pPr lvl="1"/>
            <a:r>
              <a:rPr lang="en-US" altLang="zh-CN" dirty="0"/>
              <a:t>Protein complex identification</a:t>
            </a:r>
          </a:p>
          <a:p>
            <a:pPr lvl="1"/>
            <a:r>
              <a:rPr lang="en-US" altLang="zh-CN" dirty="0"/>
              <a:t>Precise medication</a:t>
            </a:r>
          </a:p>
          <a:p>
            <a:r>
              <a:rPr lang="en-US" altLang="zh-CN" dirty="0"/>
              <a:t>Effective in different learning tasks in graph structured data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0B21E-FB9E-4F96-9F8E-D0350E20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0587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13C92-7434-448A-84C3-A0944A9E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comparison in social graphs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72B1D1F-80BC-40D4-8630-95151CB68E0F}"/>
              </a:ext>
            </a:extLst>
          </p:cNvPr>
          <p:cNvGraphicFramePr>
            <a:graphicFrameLocks noGrp="1"/>
          </p:cNvGraphicFramePr>
          <p:nvPr/>
        </p:nvGraphicFramePr>
        <p:xfrm>
          <a:off x="838197" y="1690688"/>
          <a:ext cx="10515603" cy="268782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83649">
                  <a:extLst>
                    <a:ext uri="{9D8B030D-6E8A-4147-A177-3AD203B41FA5}">
                      <a16:colId xmlns:a16="http://schemas.microsoft.com/office/drawing/2014/main" val="1232309854"/>
                    </a:ext>
                  </a:extLst>
                </a:gridCol>
                <a:gridCol w="992673">
                  <a:extLst>
                    <a:ext uri="{9D8B030D-6E8A-4147-A177-3AD203B41FA5}">
                      <a16:colId xmlns:a16="http://schemas.microsoft.com/office/drawing/2014/main" val="795860317"/>
                    </a:ext>
                  </a:extLst>
                </a:gridCol>
                <a:gridCol w="990570">
                  <a:extLst>
                    <a:ext uri="{9D8B030D-6E8A-4147-A177-3AD203B41FA5}">
                      <a16:colId xmlns:a16="http://schemas.microsoft.com/office/drawing/2014/main" val="3047594363"/>
                    </a:ext>
                  </a:extLst>
                </a:gridCol>
                <a:gridCol w="994776">
                  <a:extLst>
                    <a:ext uri="{9D8B030D-6E8A-4147-A177-3AD203B41FA5}">
                      <a16:colId xmlns:a16="http://schemas.microsoft.com/office/drawing/2014/main" val="1676412184"/>
                    </a:ext>
                  </a:extLst>
                </a:gridCol>
                <a:gridCol w="990570">
                  <a:extLst>
                    <a:ext uri="{9D8B030D-6E8A-4147-A177-3AD203B41FA5}">
                      <a16:colId xmlns:a16="http://schemas.microsoft.com/office/drawing/2014/main" val="3925149034"/>
                    </a:ext>
                  </a:extLst>
                </a:gridCol>
                <a:gridCol w="990570">
                  <a:extLst>
                    <a:ext uri="{9D8B030D-6E8A-4147-A177-3AD203B41FA5}">
                      <a16:colId xmlns:a16="http://schemas.microsoft.com/office/drawing/2014/main" val="3220273138"/>
                    </a:ext>
                  </a:extLst>
                </a:gridCol>
                <a:gridCol w="996879">
                  <a:extLst>
                    <a:ext uri="{9D8B030D-6E8A-4147-A177-3AD203B41FA5}">
                      <a16:colId xmlns:a16="http://schemas.microsoft.com/office/drawing/2014/main" val="3007965149"/>
                    </a:ext>
                  </a:extLst>
                </a:gridCol>
                <a:gridCol w="990570">
                  <a:extLst>
                    <a:ext uri="{9D8B030D-6E8A-4147-A177-3AD203B41FA5}">
                      <a16:colId xmlns:a16="http://schemas.microsoft.com/office/drawing/2014/main" val="91142939"/>
                    </a:ext>
                  </a:extLst>
                </a:gridCol>
                <a:gridCol w="990570">
                  <a:extLst>
                    <a:ext uri="{9D8B030D-6E8A-4147-A177-3AD203B41FA5}">
                      <a16:colId xmlns:a16="http://schemas.microsoft.com/office/drawing/2014/main" val="759823347"/>
                    </a:ext>
                  </a:extLst>
                </a:gridCol>
                <a:gridCol w="994776">
                  <a:extLst>
                    <a:ext uri="{9D8B030D-6E8A-4147-A177-3AD203B41FA5}">
                      <a16:colId xmlns:a16="http://schemas.microsoft.com/office/drawing/2014/main" val="2142448500"/>
                    </a:ext>
                  </a:extLst>
                </a:gridCol>
              </a:tblGrid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Twitter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Ego-facebook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Googleplus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70085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Approach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NMI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Acc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FARI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NMI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Acc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FARI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NMI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Acc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FARI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3850918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AP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0.598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0.479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0.123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0.528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0.416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0.194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0.355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566300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CoDa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0.584</a:t>
                      </a:r>
                      <a:r>
                        <a:rPr lang="en-US" sz="1600" baseline="30000" dirty="0">
                          <a:effectLst/>
                        </a:rPr>
                        <a:t>3rd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0.182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0.524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0.502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0.13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0.373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0.375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0.079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073516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SC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0.493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0.305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0.447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0.126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0.33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0.296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0.081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4104883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FCM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0.208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0.128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0.181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2099743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iRFCM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0.535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0.37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0.172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0.315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0.282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0.074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0.266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0.318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5286860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CESNA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0.572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0.528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0.169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0.483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0.623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0.118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0.42</a:t>
                      </a:r>
                      <a:r>
                        <a:rPr lang="en-US" sz="1600" baseline="30000" dirty="0">
                          <a:effectLst/>
                        </a:rPr>
                        <a:t>2nd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0.105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8656545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RTM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0.028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0.099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0.227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0.167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0.061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0.023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0.151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2689252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ECDA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0.529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0.385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0.184</a:t>
                      </a:r>
                      <a:r>
                        <a:rPr lang="en-US" sz="1600" baseline="30000" dirty="0">
                          <a:effectLst/>
                        </a:rPr>
                        <a:t>2nd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0.322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0.234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0.099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0.395</a:t>
                      </a:r>
                      <a:r>
                        <a:rPr lang="en-US" sz="1600" baseline="30000" dirty="0">
                          <a:effectLst/>
                        </a:rPr>
                        <a:t>3rd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0.341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0.122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015077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FSPGA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0.641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0.513</a:t>
                      </a:r>
                      <a:r>
                        <a:rPr lang="en-US" sz="1600" baseline="30000" dirty="0">
                          <a:effectLst/>
                        </a:rPr>
                        <a:t>2nd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0.241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0.579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0.588</a:t>
                      </a:r>
                      <a:r>
                        <a:rPr lang="en-US" sz="1600" baseline="30000" dirty="0">
                          <a:effectLst/>
                        </a:rPr>
                        <a:t>2nd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0.17</a:t>
                      </a:r>
                      <a:r>
                        <a:rPr lang="en-US" sz="1600" baseline="30000" dirty="0">
                          <a:effectLst/>
                        </a:rPr>
                        <a:t>2nd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0.489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0.519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0.149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949389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6CFE25D-0E6E-4078-80F9-5F5E4049C1B7}"/>
              </a:ext>
            </a:extLst>
          </p:cNvPr>
          <p:cNvSpPr txBox="1"/>
          <p:nvPr/>
        </p:nvSpPr>
        <p:spPr>
          <a:xfrm>
            <a:off x="838197" y="4536370"/>
            <a:ext cx="105156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FSPGA: The proposed fuzzy co-learning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Twitter, Ego-</a:t>
            </a:r>
            <a:r>
              <a:rPr lang="en-US" altLang="zh-CN" sz="2000" dirty="0" err="1"/>
              <a:t>facebook</a:t>
            </a:r>
            <a:r>
              <a:rPr lang="en-US" altLang="zh-CN" sz="2000" dirty="0"/>
              <a:t>, and </a:t>
            </a:r>
            <a:r>
              <a:rPr lang="en-US" altLang="zh-CN" sz="2000" dirty="0" err="1"/>
              <a:t>Googleplus</a:t>
            </a:r>
            <a:r>
              <a:rPr lang="en-US" altLang="zh-CN" sz="2000" dirty="0"/>
              <a:t> are three widely-used social graph datasets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68B844-4124-4D33-B90F-42B2137F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7878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63FB7-F154-4628-97F3-BFC8C7C3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 performance in biological graphs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15CABDE-1576-4261-8F56-106DF3E5FE2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1" cy="268782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39484">
                  <a:extLst>
                    <a:ext uri="{9D8B030D-6E8A-4147-A177-3AD203B41FA5}">
                      <a16:colId xmlns:a16="http://schemas.microsoft.com/office/drawing/2014/main" val="3255098153"/>
                    </a:ext>
                  </a:extLst>
                </a:gridCol>
                <a:gridCol w="996879">
                  <a:extLst>
                    <a:ext uri="{9D8B030D-6E8A-4147-A177-3AD203B41FA5}">
                      <a16:colId xmlns:a16="http://schemas.microsoft.com/office/drawing/2014/main" val="995290515"/>
                    </a:ext>
                  </a:extLst>
                </a:gridCol>
                <a:gridCol w="996879">
                  <a:extLst>
                    <a:ext uri="{9D8B030D-6E8A-4147-A177-3AD203B41FA5}">
                      <a16:colId xmlns:a16="http://schemas.microsoft.com/office/drawing/2014/main" val="2662010800"/>
                    </a:ext>
                  </a:extLst>
                </a:gridCol>
                <a:gridCol w="998982">
                  <a:extLst>
                    <a:ext uri="{9D8B030D-6E8A-4147-A177-3AD203B41FA5}">
                      <a16:colId xmlns:a16="http://schemas.microsoft.com/office/drawing/2014/main" val="3703806704"/>
                    </a:ext>
                  </a:extLst>
                </a:gridCol>
                <a:gridCol w="996879">
                  <a:extLst>
                    <a:ext uri="{9D8B030D-6E8A-4147-A177-3AD203B41FA5}">
                      <a16:colId xmlns:a16="http://schemas.microsoft.com/office/drawing/2014/main" val="5287051"/>
                    </a:ext>
                  </a:extLst>
                </a:gridCol>
                <a:gridCol w="996879">
                  <a:extLst>
                    <a:ext uri="{9D8B030D-6E8A-4147-A177-3AD203B41FA5}">
                      <a16:colId xmlns:a16="http://schemas.microsoft.com/office/drawing/2014/main" val="3530701550"/>
                    </a:ext>
                  </a:extLst>
                </a:gridCol>
                <a:gridCol w="998982">
                  <a:extLst>
                    <a:ext uri="{9D8B030D-6E8A-4147-A177-3AD203B41FA5}">
                      <a16:colId xmlns:a16="http://schemas.microsoft.com/office/drawing/2014/main" val="3558980647"/>
                    </a:ext>
                  </a:extLst>
                </a:gridCol>
                <a:gridCol w="996879">
                  <a:extLst>
                    <a:ext uri="{9D8B030D-6E8A-4147-A177-3AD203B41FA5}">
                      <a16:colId xmlns:a16="http://schemas.microsoft.com/office/drawing/2014/main" val="2409948309"/>
                    </a:ext>
                  </a:extLst>
                </a:gridCol>
                <a:gridCol w="996879">
                  <a:extLst>
                    <a:ext uri="{9D8B030D-6E8A-4147-A177-3AD203B41FA5}">
                      <a16:colId xmlns:a16="http://schemas.microsoft.com/office/drawing/2014/main" val="2220433495"/>
                    </a:ext>
                  </a:extLst>
                </a:gridCol>
                <a:gridCol w="996879">
                  <a:extLst>
                    <a:ext uri="{9D8B030D-6E8A-4147-A177-3AD203B41FA5}">
                      <a16:colId xmlns:a16="http://schemas.microsoft.com/office/drawing/2014/main" val="1843425632"/>
                    </a:ext>
                  </a:extLst>
                </a:gridCol>
              </a:tblGrid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Krogan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DIP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BioGrid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298666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Approach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NMI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FARI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NMI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FARI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NMI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FARI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5133550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AP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0.692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0.187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0.688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0.117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0.109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2643985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CoDa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0.688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0.199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0.298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0.463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0.068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0.299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2068001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SC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0.609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0.079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0.588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0.545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0.087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857063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FCM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0.454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0.078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0.115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0.138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0.444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0.048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0.073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3072546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iRFCM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0.342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0.444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0.355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0.046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2798091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CESNA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0.484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0.425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0.063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0.449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555222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RTM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0.578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0.169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0.614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0.184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0.622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0.194</a:t>
                      </a:r>
                      <a:r>
                        <a:rPr lang="en-US" sz="1600" baseline="30000">
                          <a:effectLst/>
                        </a:rPr>
                        <a:t>2nd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6240338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ECDA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0.631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0.142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0.229</a:t>
                      </a:r>
                      <a:r>
                        <a:rPr lang="en-US" sz="1600" baseline="30000" dirty="0">
                          <a:effectLst/>
                        </a:rPr>
                        <a:t>2nd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0.299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0.145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0.026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5267605"/>
                  </a:ext>
                </a:extLst>
              </a:tr>
              <a:tr h="149797"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FSPGA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0.677</a:t>
                      </a:r>
                      <a:r>
                        <a:rPr lang="en-US" sz="1600" baseline="30000">
                          <a:effectLst/>
                        </a:rPr>
                        <a:t>3rd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0.202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0.191</a:t>
                      </a:r>
                      <a:r>
                        <a:rPr lang="en-US" sz="1600" baseline="30000" dirty="0">
                          <a:effectLst/>
                        </a:rPr>
                        <a:t>3rd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0.712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0.129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0.267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0.755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0.125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0.372</a:t>
                      </a:r>
                      <a:r>
                        <a:rPr lang="en-US" sz="1600" baseline="30000" dirty="0">
                          <a:effectLst/>
                        </a:rPr>
                        <a:t>1st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8189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47B55C8-36E3-4515-AADA-A5362C9E6D39}"/>
              </a:ext>
            </a:extLst>
          </p:cNvPr>
          <p:cNvSpPr txBox="1"/>
          <p:nvPr/>
        </p:nvSpPr>
        <p:spPr>
          <a:xfrm>
            <a:off x="838197" y="4554125"/>
            <a:ext cx="10515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Krogan</a:t>
            </a:r>
            <a:r>
              <a:rPr lang="en-US" altLang="zh-CN" sz="2000" dirty="0"/>
              <a:t>, DIP, and </a:t>
            </a:r>
            <a:r>
              <a:rPr lang="en-US" altLang="zh-CN" sz="2000" dirty="0" err="1"/>
              <a:t>Biogrid</a:t>
            </a:r>
            <a:r>
              <a:rPr lang="en-US" altLang="zh-CN" sz="2000" dirty="0"/>
              <a:t> are three widely-used social graph datasets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A99A21-618F-4EFA-91CC-434B7975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7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318B-BD8C-4B79-B4D1-814272E6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Machine Learning (Clustering)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F38F-5CC5-4F0F-87B9-B01FAB0C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35706-7501-406A-B6B5-DAD96A2C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D3757-3FF1-4FCC-8222-E7A7C356CA83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45A50-0FC2-4542-87B0-04234930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24" y="1825625"/>
            <a:ext cx="73903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137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46D62-1EFE-4652-A740-F5B8FF02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and similar feature learned by Deep graph fusion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9712F0-0B9B-4168-B470-FDEAAC9F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08" y="1857129"/>
            <a:ext cx="3508032" cy="3355453"/>
          </a:xfrm>
          <a:prstGeom prst="rect">
            <a:avLst/>
          </a:prstGeom>
        </p:spPr>
      </p:pic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3870577A-C204-44FA-80B5-539064B81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63" y="1690688"/>
            <a:ext cx="5645031" cy="23943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B4172D0B-B435-4A1B-BBF0-AA8EEE783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91" y="4236100"/>
            <a:ext cx="5412903" cy="22567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EE1DB1AD-B4FC-4D75-873F-9D40553EC398}"/>
              </a:ext>
            </a:extLst>
          </p:cNvPr>
          <p:cNvSpPr/>
          <p:nvPr/>
        </p:nvSpPr>
        <p:spPr>
          <a:xfrm rot="19813004">
            <a:off x="4595143" y="3582467"/>
            <a:ext cx="979715" cy="232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03F3E89-EF46-4082-8CDD-EAF82930FA89}"/>
              </a:ext>
            </a:extLst>
          </p:cNvPr>
          <p:cNvSpPr/>
          <p:nvPr/>
        </p:nvSpPr>
        <p:spPr>
          <a:xfrm rot="1081400">
            <a:off x="3942728" y="4862571"/>
            <a:ext cx="1523227" cy="232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6C52D7-F98F-48CA-A4A3-7B01ACB928A7}"/>
              </a:ext>
            </a:extLst>
          </p:cNvPr>
          <p:cNvSpPr txBox="1"/>
          <p:nvPr/>
        </p:nvSpPr>
        <p:spPr>
          <a:xfrm>
            <a:off x="838200" y="5198852"/>
            <a:ext cx="4301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 cluster learned from </a:t>
            </a:r>
            <a:r>
              <a:rPr lang="en-US" altLang="zh-CN" sz="2000" dirty="0" err="1"/>
              <a:t>facebook</a:t>
            </a:r>
            <a:r>
              <a:rPr lang="en-US" altLang="zh-CN" sz="2000" dirty="0"/>
              <a:t> and corresponding anonymous attributes of two vertices (users).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1D08D0-4822-4989-8927-633FFD30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821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E8183-3720-4A4B-98BF-58A2B323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Subgraphs and drug side effects learned by deep graph fusion</a:t>
            </a:r>
            <a:endParaRPr lang="zh-CN" altLang="en-US" dirty="0"/>
          </a:p>
        </p:txBody>
      </p:sp>
      <p:pic>
        <p:nvPicPr>
          <p:cNvPr id="5" name="内容占位符 4" descr="图片包含 游戏机&#10;&#10;描述已自动生成">
            <a:extLst>
              <a:ext uri="{FF2B5EF4-FFF2-40B4-BE49-F238E27FC236}">
                <a16:creationId xmlns:a16="http://schemas.microsoft.com/office/drawing/2014/main" id="{21BACA21-AF95-4CED-845C-E0396B3AA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t="20814" r="11995" b="28540"/>
          <a:stretch/>
        </p:blipFill>
        <p:spPr>
          <a:xfrm>
            <a:off x="5665425" y="1988399"/>
            <a:ext cx="6187752" cy="319944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2A97B2-F0CA-48F2-81EB-A3D578C9EACC}"/>
              </a:ext>
            </a:extLst>
          </p:cNvPr>
          <p:cNvSpPr txBox="1"/>
          <p:nvPr/>
        </p:nvSpPr>
        <p:spPr>
          <a:xfrm>
            <a:off x="4849776" y="5382948"/>
            <a:ext cx="781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 of interesting subgraphs for cystitis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EBA4FC7-AC4F-4A5F-9F0D-C27148A7FD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23408" cy="409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Subgraphs include four substructure which has a strong correlation to cystitis</a:t>
            </a:r>
          </a:p>
          <a:p>
            <a:r>
              <a:rPr lang="en-US" altLang="zh-CN" dirty="0"/>
              <a:t>Cystitis is strongly related with two attributed sub-graphs: {O-C-C=N, Nc1c(Cl)cccc1, Oc1cc(N)ccc1} and {O=N-C:C-O, O=N-C:C-O, O=N-C:C-O}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0E25F0-0EAE-4B04-8569-DE817DDC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1112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D9446-C2B5-4A0C-A0E6-C4F172F0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modules discovered in biological graphs</a:t>
            </a:r>
            <a:endParaRPr lang="zh-CN" altLang="en-US" dirty="0"/>
          </a:p>
        </p:txBody>
      </p:sp>
      <p:pic>
        <p:nvPicPr>
          <p:cNvPr id="7" name="图片 6" descr="图片包含 建筑, 游戏机&#10;&#10;描述已自动生成">
            <a:extLst>
              <a:ext uri="{FF2B5EF4-FFF2-40B4-BE49-F238E27FC236}">
                <a16:creationId xmlns:a16="http://schemas.microsoft.com/office/drawing/2014/main" id="{A9F5D376-0D4F-4E29-AD60-C1E278D5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69" y="1690688"/>
            <a:ext cx="3943363" cy="3534456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C8F066FA-C8B9-4027-A736-9E2A37CB6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2" y="1690688"/>
            <a:ext cx="3534456" cy="35344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926FCD-E441-4163-AB87-0422F720D0A2}"/>
              </a:ext>
            </a:extLst>
          </p:cNvPr>
          <p:cNvSpPr txBox="1"/>
          <p:nvPr/>
        </p:nvSpPr>
        <p:spPr>
          <a:xfrm>
            <a:off x="1286069" y="5225144"/>
            <a:ext cx="901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DASH complex (left) and Arp2/3 Protein complex (right) discovered by the evolutionary clustering method. The attributes (GO terms) of nodes in the same cluster are very similar.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3CDDC3-1574-41BE-A7A5-4ED109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520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37814-7F83-42E5-A0A6-20ED3909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and Future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BBE0B-7775-43AB-A499-CEFC9D135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Several CI based approaches to clustering in AGs have been developed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They are</a:t>
            </a:r>
            <a:r>
              <a:rPr lang="en-US" altLang="zh-CN" dirty="0"/>
              <a:t> shown to be effective in various real applications.</a:t>
            </a:r>
          </a:p>
          <a:p>
            <a:r>
              <a:rPr lang="en-US" altLang="zh-CN" dirty="0"/>
              <a:t>Possible future work:</a:t>
            </a:r>
          </a:p>
          <a:p>
            <a:pPr lvl="1"/>
            <a:r>
              <a:rPr lang="en-US" altLang="zh-CN" dirty="0"/>
              <a:t>Fuzzy clustering/representation learning in graphs with multi-view features.</a:t>
            </a:r>
          </a:p>
          <a:p>
            <a:pPr lvl="1"/>
            <a:r>
              <a:rPr lang="en-US" altLang="zh-CN" dirty="0"/>
              <a:t>Deep representation learning in multiple/multi-view featured graphs.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C063CC-AEC5-49C0-B623-1E53F505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222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AA7DA-6610-4975-9010-DE4C8F52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9CAA5-4E1C-48CA-B553-5B0FFB1E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L. Hu, and K.C.C. Chan, “Fuzzy clustering in a complex network based on content relevance and link structures,” </a:t>
            </a:r>
            <a:r>
              <a:rPr lang="en-US" altLang="zh-CN" i="1" dirty="0"/>
              <a:t>IEEE Transactions on Fuzzy Systems</a:t>
            </a:r>
            <a:r>
              <a:rPr lang="en-US" altLang="zh-CN" dirty="0"/>
              <a:t>, vol. 24, no. 2, pp. 456-470, 2015.</a:t>
            </a:r>
          </a:p>
          <a:p>
            <a:r>
              <a:rPr lang="en-US" altLang="zh-CN" dirty="0"/>
              <a:t>T. He, and K.C.C. Chan, “Discovering fuzzy structural patterns for graph analytics,” </a:t>
            </a:r>
            <a:r>
              <a:rPr lang="en-US" altLang="zh-CN" i="1" dirty="0"/>
              <a:t>IEEE Transactions on Fuzzy Systems</a:t>
            </a:r>
            <a:r>
              <a:rPr lang="en-US" altLang="zh-CN" dirty="0"/>
              <a:t>, vol. 26, no. 5, pp. 2785-2796, 2018.</a:t>
            </a:r>
            <a:endParaRPr lang="zh-CN" altLang="en-US" dirty="0"/>
          </a:p>
          <a:p>
            <a:r>
              <a:rPr lang="en-US" dirty="0"/>
              <a:t>Huang, Y.A., Hu, P., Chan, K.C.C., and You, Z.H., "Graph Convolution for Predicting Associations between miRNA and Drug Resistance from Raw Data," </a:t>
            </a:r>
            <a:r>
              <a:rPr lang="en-US" i="1" dirty="0"/>
              <a:t>Bioinformatics</a:t>
            </a:r>
            <a:r>
              <a:rPr lang="en-US" dirty="0"/>
              <a:t>. (Accepted).</a:t>
            </a:r>
          </a:p>
          <a:p>
            <a:r>
              <a:rPr lang="en-US" dirty="0"/>
              <a:t>Hu, P., Huang, Y.A, Chan, K.C.C. and You, Z.H., "Learning Multimodal Networks from Heterogeneous Data for Prediction of lncRNA-miRNA Interactions". ACM/I</a:t>
            </a:r>
            <a:r>
              <a:rPr lang="en-US" i="1" dirty="0"/>
              <a:t>EEE Transactions on Computational Biology and Bioinformatics</a:t>
            </a:r>
            <a:r>
              <a:rPr lang="en-US" dirty="0"/>
              <a:t>. (Accepted).</a:t>
            </a:r>
          </a:p>
          <a:p>
            <a:r>
              <a:rPr lang="en-US" altLang="zh-CN" dirty="0"/>
              <a:t>T. He, and K.C.C. Chan, “Evolutionary graph clustering for protein complex identification,” </a:t>
            </a:r>
            <a:r>
              <a:rPr lang="en-US" altLang="zh-CN" i="1" dirty="0"/>
              <a:t>IEEE/ACM Transactions on </a:t>
            </a:r>
            <a:r>
              <a:rPr lang="en-US" altLang="zh-CN" dirty="0"/>
              <a:t>Computational Biology and Bioinformatics, vol. 15, no. 3, pp. 892-904, 2018.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4FA4CE-9B33-4A10-A1AC-35F68BDB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3C8C-62EF-41E5-BEC4-1002F7555B17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6484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1352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68036-AF75-4BDF-BDF5-3A9FA0650D5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2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Social Network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Perhaps overlapping clustering</a:t>
            </a:r>
          </a:p>
          <a:p>
            <a:pPr lvl="1"/>
            <a:r>
              <a:rPr lang="en-US" altLang="zh-CN" dirty="0"/>
              <a:t>A person might belong to more than one group in the social network</a:t>
            </a:r>
          </a:p>
          <a:p>
            <a:pPr lvl="1"/>
            <a:r>
              <a:rPr lang="en-US" altLang="zh-CN" dirty="0"/>
              <a:t>The structure of some social group is hierarchical</a:t>
            </a:r>
          </a:p>
          <a:p>
            <a:r>
              <a:rPr lang="en-US" altLang="zh-CN" dirty="0"/>
              <a:t>Lack of ground truth</a:t>
            </a:r>
          </a:p>
          <a:p>
            <a:pPr lvl="1"/>
            <a:r>
              <a:rPr lang="en-US" altLang="zh-CN" dirty="0"/>
              <a:t>Most of social network data is generated without ground truth due to the issues of privacy</a:t>
            </a:r>
          </a:p>
          <a:p>
            <a:r>
              <a:rPr lang="en-US" altLang="zh-CN" dirty="0"/>
              <a:t>Limited data availability</a:t>
            </a:r>
          </a:p>
          <a:p>
            <a:pPr lvl="1"/>
            <a:r>
              <a:rPr lang="en-US" altLang="zh-CN" dirty="0"/>
              <a:t>Most of social network data contains records of relationship only</a:t>
            </a:r>
          </a:p>
          <a:p>
            <a:pPr lvl="1"/>
            <a:r>
              <a:rPr lang="en-US" altLang="zh-CN" dirty="0"/>
              <a:t>More categories of data describing the features of each data points should be collected, e. g., interests, age, gender, occupation…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1505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in Graph Cluster Discovery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</a:p>
          <a:p>
            <a:pPr lvl="1"/>
            <a:r>
              <a:rPr lang="en-US" altLang="zh-CN" dirty="0"/>
              <a:t>Prevalent approaches (with complexity&gt;O(n)) become less efficient as gigantic increment of data volume</a:t>
            </a:r>
          </a:p>
          <a:p>
            <a:r>
              <a:rPr lang="en-US" altLang="zh-CN" dirty="0"/>
              <a:t>Concept</a:t>
            </a:r>
          </a:p>
          <a:p>
            <a:pPr lvl="1"/>
            <a:r>
              <a:rPr lang="en-US" altLang="zh-CN" dirty="0"/>
              <a:t>The definition of “Clusters“ in graphs is not well-defined</a:t>
            </a:r>
          </a:p>
          <a:p>
            <a:pPr lvl="1"/>
            <a:r>
              <a:rPr lang="en-US" altLang="zh-CN" dirty="0"/>
              <a:t>Most of the approaches to graph clustering use particular aspects of data properties to define a community</a:t>
            </a:r>
          </a:p>
          <a:p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Limited data can be used</a:t>
            </a:r>
          </a:p>
          <a:p>
            <a:pPr lvl="1"/>
            <a:r>
              <a:rPr lang="en-US" altLang="zh-CN" dirty="0"/>
              <a:t>Multi-property data are highly needed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8145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in Graph Cluster Discovery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</a:p>
          <a:p>
            <a:pPr lvl="1"/>
            <a:r>
              <a:rPr lang="en-US" altLang="zh-CN" dirty="0"/>
              <a:t>Prevalent approaches (with complexity&gt;O(n)) become less efficient as gigantic increment of data volume</a:t>
            </a:r>
          </a:p>
          <a:p>
            <a:r>
              <a:rPr lang="en-US" altLang="zh-CN" dirty="0"/>
              <a:t>Concept</a:t>
            </a:r>
          </a:p>
          <a:p>
            <a:pPr lvl="1"/>
            <a:r>
              <a:rPr lang="en-US" altLang="zh-CN" dirty="0"/>
              <a:t>The definition of “Clusters“ in graphs is not well-defined</a:t>
            </a:r>
          </a:p>
          <a:p>
            <a:pPr lvl="1"/>
            <a:r>
              <a:rPr lang="en-US" altLang="zh-CN" dirty="0"/>
              <a:t>Most of the approaches to graph clustering use particular aspects of data properties to define a community</a:t>
            </a:r>
          </a:p>
          <a:p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Limited data can be used</a:t>
            </a:r>
          </a:p>
          <a:p>
            <a:pPr lvl="1"/>
            <a:r>
              <a:rPr lang="en-US" altLang="zh-CN" dirty="0"/>
              <a:t>Multi-property data are highly needed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9913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6186152" y="2500306"/>
            <a:ext cx="4481851" cy="41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19" name="Rectangle 3"/>
          <p:cNvSpPr>
            <a:spLocks noGrp="1" noChangeArrowheads="1"/>
          </p:cNvSpPr>
          <p:nvPr>
            <p:ph type="title"/>
          </p:nvPr>
        </p:nvSpPr>
        <p:spPr>
          <a:xfrm>
            <a:off x="2024034" y="857232"/>
            <a:ext cx="8001056" cy="774700"/>
          </a:xfrm>
          <a:noFill/>
          <a:ln/>
        </p:spPr>
        <p:txBody>
          <a:bodyPr>
            <a:normAutofit/>
          </a:bodyPr>
          <a:lstStyle/>
          <a:p>
            <a:r>
              <a:rPr lang="en-US" altLang="ko-KR" sz="4000" dirty="0"/>
              <a:t>Biological Networks</a:t>
            </a:r>
            <a:endParaRPr lang="en-US" altLang="ko-KR" sz="4000" dirty="0">
              <a:ea typeface="굴림" pitchFamily="50" charset="-127"/>
            </a:endParaRPr>
          </a:p>
        </p:txBody>
      </p:sp>
      <p:sp>
        <p:nvSpPr>
          <p:cNvPr id="214018" name="Rectangle 2"/>
          <p:cNvSpPr>
            <a:spLocks noGrp="1" noChangeArrowheads="1"/>
          </p:cNvSpPr>
          <p:nvPr>
            <p:ph idx="1"/>
          </p:nvPr>
        </p:nvSpPr>
        <p:spPr>
          <a:xfrm>
            <a:off x="1952596" y="2058974"/>
            <a:ext cx="8229600" cy="4441860"/>
          </a:xfrm>
        </p:spPr>
        <p:txBody>
          <a:bodyPr>
            <a:normAutofit/>
          </a:bodyPr>
          <a:lstStyle/>
          <a:p>
            <a:pPr marL="571500" indent="-571500">
              <a:buNone/>
            </a:pPr>
            <a:r>
              <a:rPr lang="en-US" altLang="ko-KR" sz="2400" dirty="0">
                <a:ea typeface="굴림" pitchFamily="50" charset="-127"/>
                <a:cs typeface="Arial" pitchFamily="34" charset="0"/>
              </a:rPr>
              <a:t>Networks that are found in the biological systems :</a:t>
            </a:r>
          </a:p>
          <a:p>
            <a:pPr marL="571500" indent="-571500">
              <a:buNone/>
            </a:pPr>
            <a:endParaRPr lang="en-US" altLang="ko-KR" sz="2400" dirty="0">
              <a:ea typeface="굴림" pitchFamily="50" charset="-127"/>
              <a:cs typeface="Arial" pitchFamily="34" charset="0"/>
            </a:endParaRPr>
          </a:p>
          <a:p>
            <a:pPr marL="952500" lvl="1" indent="-495300">
              <a:buFont typeface="+mj-lt"/>
              <a:buAutoNum type="arabicPeriod"/>
            </a:pPr>
            <a:r>
              <a:rPr lang="en-US" altLang="ko-KR" dirty="0">
                <a:ea typeface="굴림" pitchFamily="50" charset="-127"/>
                <a:cs typeface="Arial" pitchFamily="34" charset="0"/>
              </a:rPr>
              <a:t>Protein-protein interaction networks</a:t>
            </a:r>
          </a:p>
          <a:p>
            <a:pPr marL="952500" lvl="1" indent="-495300">
              <a:buFont typeface="+mj-lt"/>
              <a:buAutoNum type="arabicPeriod"/>
            </a:pPr>
            <a:r>
              <a:rPr lang="en-US" altLang="ko-KR" dirty="0">
                <a:ea typeface="굴림" pitchFamily="50" charset="-127"/>
                <a:cs typeface="Arial" pitchFamily="34" charset="0"/>
              </a:rPr>
              <a:t>Metabolic networks</a:t>
            </a:r>
          </a:p>
          <a:p>
            <a:pPr marL="952500" lvl="1" indent="-495300">
              <a:buFont typeface="+mj-lt"/>
              <a:buAutoNum type="arabicPeriod"/>
            </a:pPr>
            <a:r>
              <a:rPr lang="en-US" altLang="ko-KR" dirty="0" err="1">
                <a:ea typeface="굴림" pitchFamily="50" charset="-127"/>
                <a:cs typeface="Arial" pitchFamily="34" charset="0"/>
              </a:rPr>
              <a:t>Phylogentic</a:t>
            </a:r>
            <a:r>
              <a:rPr lang="en-US" altLang="ko-KR" dirty="0">
                <a:ea typeface="굴림" pitchFamily="50" charset="-127"/>
                <a:cs typeface="Arial" pitchFamily="34" charset="0"/>
              </a:rPr>
              <a:t> networks</a:t>
            </a:r>
          </a:p>
          <a:p>
            <a:pPr marL="952500" lvl="1" indent="-495300">
              <a:buFont typeface="+mj-lt"/>
              <a:buAutoNum type="arabicPeriod"/>
            </a:pPr>
            <a:r>
              <a:rPr lang="en-US" altLang="ko-KR" dirty="0">
                <a:ea typeface="굴림" pitchFamily="50" charset="-127"/>
                <a:cs typeface="Arial" pitchFamily="34" charset="0"/>
              </a:rPr>
              <a:t>Gene Regulatory networks </a:t>
            </a:r>
          </a:p>
          <a:p>
            <a:pPr marL="952500" lvl="1" indent="-495300">
              <a:buFont typeface="+mj-lt"/>
              <a:buAutoNum type="arabicPeriod"/>
            </a:pPr>
            <a:r>
              <a:rPr lang="en-US" altLang="ko-KR" dirty="0">
                <a:ea typeface="굴림" pitchFamily="50" charset="-127"/>
                <a:cs typeface="Arial" pitchFamily="34" charset="0"/>
              </a:rPr>
              <a:t>Ecological networks</a:t>
            </a:r>
            <a:r>
              <a:rPr lang="en-US" altLang="ko-KR" dirty="0">
                <a:ea typeface="굴림" pitchFamily="50" charset="-127"/>
                <a:cs typeface="Arial" pitchFamily="34" charset="0"/>
                <a:hlinkMouseOver r:id="rId4" action="ppaction://hlinkfile"/>
              </a:rPr>
              <a:t> </a:t>
            </a:r>
            <a:endParaRPr lang="en-US" altLang="ko-KR" dirty="0">
              <a:ea typeface="굴림" pitchFamily="50" charset="-127"/>
              <a:cs typeface="Arial" pitchFamily="34" charset="0"/>
            </a:endParaRPr>
          </a:p>
          <a:p>
            <a:pPr marL="952500" lvl="1" indent="-495300">
              <a:buNone/>
            </a:pPr>
            <a:r>
              <a:rPr lang="en-US" altLang="ko-KR" dirty="0">
                <a:ea typeface="굴림" pitchFamily="50" charset="-127"/>
                <a:cs typeface="Arial" pitchFamily="34" charset="0"/>
              </a:rPr>
              <a:t>	more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9B5A-0E8F-4B28-A9A5-B421B28C6A42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5543</TotalTime>
  <Words>4686</Words>
  <Application>Microsoft Office PowerPoint</Application>
  <PresentationFormat>Widescreen</PresentationFormat>
  <Paragraphs>1028</Paragraphs>
  <Slides>100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等线</vt:lpstr>
      <vt:lpstr>Arial</vt:lpstr>
      <vt:lpstr>Arial Black</vt:lpstr>
      <vt:lpstr>Arial Narrow</vt:lpstr>
      <vt:lpstr>Calibri</vt:lpstr>
      <vt:lpstr>Calibri Light</vt:lpstr>
      <vt:lpstr>Cambria Math</vt:lpstr>
      <vt:lpstr>Tahoma</vt:lpstr>
      <vt:lpstr>Times New Roman</vt:lpstr>
      <vt:lpstr>Verdana</vt:lpstr>
      <vt:lpstr>Office 主题​​</vt:lpstr>
      <vt:lpstr>Equation</vt:lpstr>
      <vt:lpstr>Discovering Hidden Patterns in Networked Data</vt:lpstr>
      <vt:lpstr>(Discovering) Learning Hidden Patterns in Networked Data</vt:lpstr>
      <vt:lpstr>A History of AI</vt:lpstr>
      <vt:lpstr>Discovering/Learning Hidden Patterns in Data</vt:lpstr>
      <vt:lpstr>PowerPoint Presentation</vt:lpstr>
      <vt:lpstr>What is Artificial Intelligence?</vt:lpstr>
      <vt:lpstr>Machine Learning</vt:lpstr>
      <vt:lpstr>Supervised Machine Learning (Classification)</vt:lpstr>
      <vt:lpstr>Unsupervised Machine Learning (Clustering) </vt:lpstr>
      <vt:lpstr>PowerPoint Presentation</vt:lpstr>
      <vt:lpstr>Sequential Pattern Discovery</vt:lpstr>
      <vt:lpstr>PowerPoint Presentation</vt:lpstr>
      <vt:lpstr>Machine Learning algorithms were used to  discover hidden patterns</vt:lpstr>
      <vt:lpstr>From Raw Data to Features</vt:lpstr>
      <vt:lpstr>From Raw Data to Features (Which features?)</vt:lpstr>
      <vt:lpstr>From Raw Data to Features (Which Features?)</vt:lpstr>
      <vt:lpstr>From Machine Learning to Data Mining</vt:lpstr>
      <vt:lpstr>From Machine Learning to Data Mining</vt:lpstr>
      <vt:lpstr>From Machine Learning to Data Mining</vt:lpstr>
      <vt:lpstr>From Data Mining to Big Data Analytics</vt:lpstr>
      <vt:lpstr>Top 10 Data Mining Algorithms</vt:lpstr>
      <vt:lpstr>Top 10 Big Data Algorithms</vt:lpstr>
      <vt:lpstr>Top 10 Machine Learning Algorithms</vt:lpstr>
      <vt:lpstr>IBM Watson Changed from Data Mining to Machine Learning</vt:lpstr>
      <vt:lpstr>Machine Learning is for  Data Analytics Nowadays (≠Data Analysis)</vt:lpstr>
      <vt:lpstr>Data for Data Analysis is Traditional</vt:lpstr>
      <vt:lpstr>Data for Data Analytics</vt:lpstr>
      <vt:lpstr>Data for Data Analytics</vt:lpstr>
      <vt:lpstr>Different Types of Data Require Different Machine Learning Methods</vt:lpstr>
      <vt:lpstr>Data for Statistical Data Analysis</vt:lpstr>
      <vt:lpstr>Finding Associations</vt:lpstr>
      <vt:lpstr>Linear Regression</vt:lpstr>
      <vt:lpstr>PowerPoint Presentation</vt:lpstr>
      <vt:lpstr>PowerPoint Presentation</vt:lpstr>
      <vt:lpstr>Hypothesis Testing</vt:lpstr>
      <vt:lpstr>Statistical techniques</vt:lpstr>
      <vt:lpstr>Data for Data Analytics and (State-of-Art Machine Learning)</vt:lpstr>
      <vt:lpstr>GPS Data for Data Analytics</vt:lpstr>
      <vt:lpstr>GPS Data for Data Analytics</vt:lpstr>
      <vt:lpstr>Radar Data for Data Analytics</vt:lpstr>
      <vt:lpstr>Radar Data for Data Analytics</vt:lpstr>
      <vt:lpstr>Social Network for Data Analytics</vt:lpstr>
      <vt:lpstr>Social Network for Data Analytics</vt:lpstr>
      <vt:lpstr>Machine Learning Algorithms </vt:lpstr>
      <vt:lpstr>What Problems Do These Machine Learning Algorithms Solve?</vt:lpstr>
      <vt:lpstr>Multiple Time Series Data</vt:lpstr>
      <vt:lpstr> Graph Analytics for Discovering of Patterns in Networked Data </vt:lpstr>
      <vt:lpstr>Graph Data are Networks Represented as Graphs</vt:lpstr>
      <vt:lpstr>How many graphs? One or Many Graphs</vt:lpstr>
      <vt:lpstr>What Types of Graphs</vt:lpstr>
      <vt:lpstr>The Graph Analytics Problems</vt:lpstr>
      <vt:lpstr>Graph Mining of Multiple Labeled Graphs </vt:lpstr>
      <vt:lpstr>The FSG Algorithm</vt:lpstr>
      <vt:lpstr>An Example</vt:lpstr>
      <vt:lpstr>Graph Analytics – Graph Clustering of Unlabeled Graphs</vt:lpstr>
      <vt:lpstr>Defining Clusters in Graphs</vt:lpstr>
      <vt:lpstr>Markov Graph Clustering (MCL)</vt:lpstr>
      <vt:lpstr>Topology Is Not Enough (Sometimes)</vt:lpstr>
      <vt:lpstr>Attributed Graphs</vt:lpstr>
      <vt:lpstr>Real-world graphs</vt:lpstr>
      <vt:lpstr>Why Attributed Graphs?</vt:lpstr>
      <vt:lpstr>PowerPoint Presentation</vt:lpstr>
      <vt:lpstr>Densely connected subgraphs may not be protein complexes</vt:lpstr>
      <vt:lpstr>PowerPoint Presentation</vt:lpstr>
      <vt:lpstr>Pruning of Edges</vt:lpstr>
      <vt:lpstr>Identify Seed Vertex</vt:lpstr>
      <vt:lpstr>References </vt:lpstr>
      <vt:lpstr>Computational Intelligence and Graph Analytics</vt:lpstr>
      <vt:lpstr>PowerPoint Presentation</vt:lpstr>
      <vt:lpstr>References </vt:lpstr>
      <vt:lpstr>From Significant Statistical association to fuzzy Association for Graph Clustering</vt:lpstr>
      <vt:lpstr>Fuzzy graph clustering</vt:lpstr>
      <vt:lpstr>Node association w.r.t. attributes</vt:lpstr>
      <vt:lpstr>Two clustering strategies</vt:lpstr>
      <vt:lpstr>Fuzzy co-clustering </vt:lpstr>
      <vt:lpstr>Clustering in addictive graph</vt:lpstr>
      <vt:lpstr>References </vt:lpstr>
      <vt:lpstr>Evolutionary clustering in AG</vt:lpstr>
      <vt:lpstr>Evolutionary clustering in AG</vt:lpstr>
      <vt:lpstr>Evolutionary strategy for graph cluster analysis</vt:lpstr>
      <vt:lpstr>References </vt:lpstr>
      <vt:lpstr>Multimodality – multiple networks</vt:lpstr>
      <vt:lpstr>Learning in graphs via neural networks</vt:lpstr>
      <vt:lpstr>Representation Learning via Deep Graph Fusion</vt:lpstr>
      <vt:lpstr>A Framework for Deep graph fusion</vt:lpstr>
      <vt:lpstr>Learning optimized network fusion and Node embeddings</vt:lpstr>
      <vt:lpstr>Results obtained by the proposed approaches</vt:lpstr>
      <vt:lpstr>Performance comparison in social graphs</vt:lpstr>
      <vt:lpstr>Clustering performance in biological graphs</vt:lpstr>
      <vt:lpstr>Cluster and similar feature learned by Deep graph fusion</vt:lpstr>
      <vt:lpstr>Subgraphs and drug side effects learned by deep graph fusion</vt:lpstr>
      <vt:lpstr>Functional modules discovered in biological graphs</vt:lpstr>
      <vt:lpstr>Summary and Future works</vt:lpstr>
      <vt:lpstr>References </vt:lpstr>
      <vt:lpstr>Thank you!</vt:lpstr>
      <vt:lpstr>Social Network Analysis</vt:lpstr>
      <vt:lpstr>Challenges in Graph Cluster Discovery</vt:lpstr>
      <vt:lpstr>Challenges in Graph Cluster Discovery</vt:lpstr>
      <vt:lpstr>Biological Networks</vt:lpstr>
      <vt:lpstr>Pattern discovery in Biological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Clusters in Attributed Graphs</dc:title>
  <dc:creator>He Tiantian</dc:creator>
  <cp:lastModifiedBy>Keith Chan</cp:lastModifiedBy>
  <cp:revision>231</cp:revision>
  <dcterms:created xsi:type="dcterms:W3CDTF">2017-05-22T04:07:14Z</dcterms:created>
  <dcterms:modified xsi:type="dcterms:W3CDTF">2020-01-13T01:22:37Z</dcterms:modified>
</cp:coreProperties>
</file>